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handoutMasterIdLst>
    <p:handoutMasterId r:id="rId78"/>
  </p:handoutMasterIdLst>
  <p:sldIdLst>
    <p:sldId id="330" r:id="rId2"/>
    <p:sldId id="351" r:id="rId3"/>
    <p:sldId id="261" r:id="rId4"/>
    <p:sldId id="353" r:id="rId5"/>
    <p:sldId id="359" r:id="rId6"/>
    <p:sldId id="410" r:id="rId7"/>
    <p:sldId id="408" r:id="rId8"/>
    <p:sldId id="409" r:id="rId9"/>
    <p:sldId id="360" r:id="rId10"/>
    <p:sldId id="412" r:id="rId11"/>
    <p:sldId id="411" r:id="rId12"/>
    <p:sldId id="413" r:id="rId13"/>
    <p:sldId id="414" r:id="rId14"/>
    <p:sldId id="415" r:id="rId15"/>
    <p:sldId id="416" r:id="rId16"/>
    <p:sldId id="421" r:id="rId17"/>
    <p:sldId id="417" r:id="rId18"/>
    <p:sldId id="422" r:id="rId19"/>
    <p:sldId id="352" r:id="rId20"/>
    <p:sldId id="423" r:id="rId21"/>
    <p:sldId id="424" r:id="rId22"/>
    <p:sldId id="425" r:id="rId23"/>
    <p:sldId id="426" r:id="rId24"/>
    <p:sldId id="427" r:id="rId25"/>
    <p:sldId id="420" r:id="rId26"/>
    <p:sldId id="428" r:id="rId27"/>
    <p:sldId id="429" r:id="rId28"/>
    <p:sldId id="430" r:id="rId29"/>
    <p:sldId id="432" r:id="rId30"/>
    <p:sldId id="433" r:id="rId31"/>
    <p:sldId id="479" r:id="rId32"/>
    <p:sldId id="434" r:id="rId33"/>
    <p:sldId id="435" r:id="rId34"/>
    <p:sldId id="437" r:id="rId35"/>
    <p:sldId id="483" r:id="rId36"/>
    <p:sldId id="438" r:id="rId37"/>
    <p:sldId id="439" r:id="rId38"/>
    <p:sldId id="436" r:id="rId39"/>
    <p:sldId id="440" r:id="rId40"/>
    <p:sldId id="447" r:id="rId41"/>
    <p:sldId id="473" r:id="rId42"/>
    <p:sldId id="474" r:id="rId43"/>
    <p:sldId id="475" r:id="rId44"/>
    <p:sldId id="446" r:id="rId45"/>
    <p:sldId id="477" r:id="rId46"/>
    <p:sldId id="452" r:id="rId47"/>
    <p:sldId id="449" r:id="rId48"/>
    <p:sldId id="453" r:id="rId49"/>
    <p:sldId id="454" r:id="rId50"/>
    <p:sldId id="450" r:id="rId51"/>
    <p:sldId id="451" r:id="rId52"/>
    <p:sldId id="455" r:id="rId53"/>
    <p:sldId id="456" r:id="rId54"/>
    <p:sldId id="457" r:id="rId55"/>
    <p:sldId id="458" r:id="rId56"/>
    <p:sldId id="459" r:id="rId57"/>
    <p:sldId id="460" r:id="rId58"/>
    <p:sldId id="482" r:id="rId59"/>
    <p:sldId id="480" r:id="rId60"/>
    <p:sldId id="461" r:id="rId61"/>
    <p:sldId id="466" r:id="rId62"/>
    <p:sldId id="462" r:id="rId63"/>
    <p:sldId id="481" r:id="rId64"/>
    <p:sldId id="467" r:id="rId65"/>
    <p:sldId id="468" r:id="rId66"/>
    <p:sldId id="463" r:id="rId67"/>
    <p:sldId id="465" r:id="rId68"/>
    <p:sldId id="470" r:id="rId69"/>
    <p:sldId id="485" r:id="rId70"/>
    <p:sldId id="471" r:id="rId71"/>
    <p:sldId id="472" r:id="rId72"/>
    <p:sldId id="478" r:id="rId73"/>
    <p:sldId id="464" r:id="rId74"/>
    <p:sldId id="484" r:id="rId75"/>
    <p:sldId id="356" r:id="rId7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89998"/>
    <a:srgbClr val="D7A8A3"/>
    <a:srgbClr val="CAE9EC"/>
    <a:srgbClr val="DC7B4A"/>
    <a:srgbClr val="767171"/>
    <a:srgbClr val="F2F2F2"/>
    <a:srgbClr val="7B6F66"/>
    <a:srgbClr val="A78669"/>
    <a:srgbClr val="59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85" d="100"/>
          <a:sy n="85" d="100"/>
        </p:scale>
        <p:origin x="60" y="9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徐哲远</c:f>
              <c:strCache>
                <c:ptCount val="1"/>
                <c:pt idx="0">
                  <c:v>徐哲远</c:v>
                </c:pt>
              </c:strCache>
            </c:strRef>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Sheet1!$J$5:$N$5</c:f>
              <c:numCache>
                <c:formatCode>General</c:formatCode>
                <c:ptCount val="5"/>
                <c:pt idx="0">
                  <c:v>16.5</c:v>
                </c:pt>
                <c:pt idx="1">
                  <c:v>17.5</c:v>
                </c:pt>
                <c:pt idx="2">
                  <c:v>17</c:v>
                </c:pt>
                <c:pt idx="3">
                  <c:v>16</c:v>
                </c:pt>
                <c:pt idx="4">
                  <c:v>16.5</c:v>
                </c:pt>
              </c:numCache>
            </c:numRef>
          </c:val>
          <c:extLst>
            <c:ext xmlns:c16="http://schemas.microsoft.com/office/drawing/2014/chart" uri="{C3380CC4-5D6E-409C-BE32-E72D297353CC}">
              <c16:uniqueId val="{00000000-2374-4969-B67B-9EF440E10782}"/>
            </c:ext>
          </c:extLst>
        </c:ser>
        <c:ser>
          <c:idx val="1"/>
          <c:order val="1"/>
          <c:tx>
            <c:strRef>
              <c:f>平均分</c:f>
              <c:strCache>
                <c:ptCount val="1"/>
                <c:pt idx="0">
                  <c:v>平均分</c:v>
                </c:pt>
              </c:strCache>
            </c:strRef>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2374-4969-B67B-9EF440E10782}"/>
            </c:ext>
          </c:extLst>
        </c:ser>
        <c:dLbls>
          <c:showLegendKey val="0"/>
          <c:showVal val="0"/>
          <c:showCatName val="0"/>
          <c:showSerName val="0"/>
          <c:showPercent val="0"/>
          <c:showBubbleSize val="0"/>
        </c:dLbls>
        <c:axId val="153009288"/>
        <c:axId val="153009680"/>
      </c:radarChart>
      <c:catAx>
        <c:axId val="153009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3009680"/>
        <c:crosses val="autoZero"/>
        <c:auto val="1"/>
        <c:lblAlgn val="ctr"/>
        <c:lblOffset val="100"/>
        <c:noMultiLvlLbl val="0"/>
      </c:catAx>
      <c:valAx>
        <c:axId val="15300968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30092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沈启航</c:f>
              <c:strCache>
                <c:ptCount val="1"/>
                <c:pt idx="0">
                  <c:v>沈启航</c:v>
                </c:pt>
              </c:strCache>
            </c:strRef>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Sheet1!$J$6:$N$6</c:f>
              <c:numCache>
                <c:formatCode>General</c:formatCode>
                <c:ptCount val="5"/>
                <c:pt idx="0">
                  <c:v>16.5</c:v>
                </c:pt>
                <c:pt idx="1">
                  <c:v>18</c:v>
                </c:pt>
                <c:pt idx="2">
                  <c:v>18</c:v>
                </c:pt>
                <c:pt idx="3">
                  <c:v>16</c:v>
                </c:pt>
                <c:pt idx="4">
                  <c:v>17.5</c:v>
                </c:pt>
              </c:numCache>
            </c:numRef>
          </c:val>
          <c:extLst>
            <c:ext xmlns:c16="http://schemas.microsoft.com/office/drawing/2014/chart" uri="{C3380CC4-5D6E-409C-BE32-E72D297353CC}">
              <c16:uniqueId val="{00000000-F1EB-434A-B101-3AF82205F3BB}"/>
            </c:ext>
          </c:extLst>
        </c:ser>
        <c:ser>
          <c:idx val="1"/>
          <c:order val="1"/>
          <c:tx>
            <c:strRef>
              <c:f>平均分</c:f>
              <c:strCache>
                <c:ptCount val="1"/>
                <c:pt idx="0">
                  <c:v>平均分</c:v>
                </c:pt>
              </c:strCache>
            </c:strRef>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F1EB-434A-B101-3AF82205F3BB}"/>
            </c:ext>
          </c:extLst>
        </c:ser>
        <c:dLbls>
          <c:showLegendKey val="0"/>
          <c:showVal val="0"/>
          <c:showCatName val="0"/>
          <c:showSerName val="0"/>
          <c:showPercent val="0"/>
          <c:showBubbleSize val="0"/>
        </c:dLbls>
        <c:axId val="153359448"/>
        <c:axId val="153359840"/>
      </c:radarChart>
      <c:catAx>
        <c:axId val="15335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3359840"/>
        <c:crosses val="autoZero"/>
        <c:auto val="1"/>
        <c:lblAlgn val="ctr"/>
        <c:lblOffset val="100"/>
        <c:noMultiLvlLbl val="0"/>
      </c:catAx>
      <c:valAx>
        <c:axId val="15335984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33594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叶柏成</c:f>
              <c:strCache>
                <c:ptCount val="1"/>
                <c:pt idx="0">
                  <c:v>叶柏成</c:v>
                </c:pt>
              </c:strCache>
            </c:strRef>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Sheet1!$J$7:$N$7</c:f>
              <c:numCache>
                <c:formatCode>General</c:formatCode>
                <c:ptCount val="5"/>
                <c:pt idx="0">
                  <c:v>16</c:v>
                </c:pt>
                <c:pt idx="1">
                  <c:v>16.5</c:v>
                </c:pt>
                <c:pt idx="2">
                  <c:v>17</c:v>
                </c:pt>
                <c:pt idx="3">
                  <c:v>16.5</c:v>
                </c:pt>
                <c:pt idx="4">
                  <c:v>17</c:v>
                </c:pt>
              </c:numCache>
            </c:numRef>
          </c:val>
          <c:extLst>
            <c:ext xmlns:c16="http://schemas.microsoft.com/office/drawing/2014/chart" uri="{C3380CC4-5D6E-409C-BE32-E72D297353CC}">
              <c16:uniqueId val="{00000000-2522-4B0E-99E8-D0FFA26782F6}"/>
            </c:ext>
          </c:extLst>
        </c:ser>
        <c:ser>
          <c:idx val="1"/>
          <c:order val="1"/>
          <c:tx>
            <c:strRef>
              <c:f>平均分</c:f>
              <c:strCache>
                <c:ptCount val="1"/>
                <c:pt idx="0">
                  <c:v>平均分</c:v>
                </c:pt>
              </c:strCache>
            </c:strRef>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2522-4B0E-99E8-D0FFA26782F6}"/>
            </c:ext>
          </c:extLst>
        </c:ser>
        <c:dLbls>
          <c:showLegendKey val="0"/>
          <c:showVal val="0"/>
          <c:showCatName val="0"/>
          <c:showSerName val="0"/>
          <c:showPercent val="0"/>
          <c:showBubbleSize val="0"/>
        </c:dLbls>
        <c:axId val="153360624"/>
        <c:axId val="153361016"/>
      </c:radarChart>
      <c:catAx>
        <c:axId val="153360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3361016"/>
        <c:crosses val="autoZero"/>
        <c:auto val="1"/>
        <c:lblAlgn val="ctr"/>
        <c:lblOffset val="100"/>
        <c:noMultiLvlLbl val="0"/>
      </c:catAx>
      <c:valAx>
        <c:axId val="15336101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33606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杨以恒</c:f>
              <c:strCache>
                <c:ptCount val="1"/>
                <c:pt idx="0">
                  <c:v>杨以恒</c:v>
                </c:pt>
              </c:strCache>
            </c:strRef>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Sheet1!$J$8:$N$8</c:f>
              <c:numCache>
                <c:formatCode>General</c:formatCode>
                <c:ptCount val="5"/>
                <c:pt idx="0">
                  <c:v>17</c:v>
                </c:pt>
                <c:pt idx="1">
                  <c:v>16.5</c:v>
                </c:pt>
                <c:pt idx="2">
                  <c:v>16.5</c:v>
                </c:pt>
                <c:pt idx="3">
                  <c:v>16</c:v>
                </c:pt>
                <c:pt idx="4">
                  <c:v>16</c:v>
                </c:pt>
              </c:numCache>
            </c:numRef>
          </c:val>
          <c:extLst>
            <c:ext xmlns:c16="http://schemas.microsoft.com/office/drawing/2014/chart" uri="{C3380CC4-5D6E-409C-BE32-E72D297353CC}">
              <c16:uniqueId val="{00000000-ECFB-4B40-A58C-DE7B6D32444E}"/>
            </c:ext>
          </c:extLst>
        </c:ser>
        <c:ser>
          <c:idx val="1"/>
          <c:order val="1"/>
          <c:tx>
            <c:strRef>
              <c:f>平均分</c:f>
              <c:strCache>
                <c:ptCount val="1"/>
                <c:pt idx="0">
                  <c:v>平均分</c:v>
                </c:pt>
              </c:strCache>
            </c:strRef>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ECFB-4B40-A58C-DE7B6D32444E}"/>
            </c:ext>
          </c:extLst>
        </c:ser>
        <c:dLbls>
          <c:showLegendKey val="0"/>
          <c:showVal val="0"/>
          <c:showCatName val="0"/>
          <c:showSerName val="0"/>
          <c:showPercent val="0"/>
          <c:showBubbleSize val="0"/>
        </c:dLbls>
        <c:axId val="153361800"/>
        <c:axId val="153362192"/>
      </c:radarChart>
      <c:catAx>
        <c:axId val="15336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3362192"/>
        <c:crosses val="autoZero"/>
        <c:auto val="1"/>
        <c:lblAlgn val="ctr"/>
        <c:lblOffset val="100"/>
        <c:noMultiLvlLbl val="0"/>
      </c:catAx>
      <c:valAx>
        <c:axId val="153362192"/>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33618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骆佳俊</c:f>
              <c:strCache>
                <c:ptCount val="1"/>
                <c:pt idx="0">
                  <c:v>骆佳俊</c:v>
                </c:pt>
              </c:strCache>
            </c:strRef>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Sheet1!$J$9:$N$9</c:f>
              <c:numCache>
                <c:formatCode>General</c:formatCode>
                <c:ptCount val="5"/>
                <c:pt idx="0">
                  <c:v>16</c:v>
                </c:pt>
                <c:pt idx="1">
                  <c:v>16.5</c:v>
                </c:pt>
                <c:pt idx="2">
                  <c:v>15.5</c:v>
                </c:pt>
                <c:pt idx="3">
                  <c:v>15.5</c:v>
                </c:pt>
                <c:pt idx="4">
                  <c:v>17.5</c:v>
                </c:pt>
              </c:numCache>
            </c:numRef>
          </c:val>
          <c:extLst>
            <c:ext xmlns:c16="http://schemas.microsoft.com/office/drawing/2014/chart" uri="{C3380CC4-5D6E-409C-BE32-E72D297353CC}">
              <c16:uniqueId val="{00000000-1E65-4EFC-ACF2-7256E0C73CCA}"/>
            </c:ext>
          </c:extLst>
        </c:ser>
        <c:ser>
          <c:idx val="1"/>
          <c:order val="1"/>
          <c:tx>
            <c:strRef>
              <c:f>平均分</c:f>
              <c:strCache>
                <c:ptCount val="1"/>
                <c:pt idx="0">
                  <c:v>平均分</c:v>
                </c:pt>
              </c:strCache>
            </c:strRef>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1E65-4EFC-ACF2-7256E0C73CCA}"/>
            </c:ext>
          </c:extLst>
        </c:ser>
        <c:dLbls>
          <c:showLegendKey val="0"/>
          <c:showVal val="0"/>
          <c:showCatName val="0"/>
          <c:showSerName val="0"/>
          <c:showPercent val="0"/>
          <c:showBubbleSize val="0"/>
        </c:dLbls>
        <c:axId val="248997496"/>
        <c:axId val="248997888"/>
      </c:radarChart>
      <c:catAx>
        <c:axId val="248997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48997888"/>
        <c:crosses val="autoZero"/>
        <c:auto val="1"/>
        <c:lblAlgn val="ctr"/>
        <c:lblOffset val="100"/>
        <c:noMultiLvlLbl val="0"/>
      </c:catAx>
      <c:valAx>
        <c:axId val="248997888"/>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489974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2019/1/16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mailto:287256264@qq.com"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5.png"/><Relationship Id="rId7"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5217233" y="1530444"/>
            <a:ext cx="2086172" cy="2086172"/>
          </a:xfrm>
          <a:prstGeom prst="rect">
            <a:avLst/>
          </a:prstGeom>
        </p:spPr>
      </p:pic>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4"/>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620" y="3954780"/>
            <a:ext cx="12206605" cy="2939415"/>
            <a:chOff x="20" y="5946"/>
            <a:chExt cx="19184" cy="4852"/>
          </a:xfrm>
        </p:grpSpPr>
        <p:pic>
          <p:nvPicPr>
            <p:cNvPr id="3" name="图片 2" descr="400083054"/>
            <p:cNvPicPr>
              <a:picLocks noChangeAspect="1"/>
            </p:cNvPicPr>
            <p:nvPr/>
          </p:nvPicPr>
          <p:blipFill>
            <a:blip r:embed="rId4"/>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4348007" y="3177695"/>
            <a:ext cx="3824624" cy="684803"/>
          </a:xfrm>
          <a:prstGeom prst="rect">
            <a:avLst/>
          </a:prstGeom>
          <a:noFill/>
        </p:spPr>
        <p:txBody>
          <a:bodyPr wrap="square" lIns="68580" tIns="34290" rIns="68580" bIns="34290" rtlCol="0">
            <a:spAutoFit/>
          </a:bodyPr>
          <a:lstStyle/>
          <a:p>
            <a:pPr algn="dist"/>
            <a:r>
              <a:rPr lang="zh-CN" altLang="en-US" sz="4000" dirty="0">
                <a:solidFill>
                  <a:schemeClr val="bg2">
                    <a:lumMod val="50000"/>
                  </a:schemeClr>
                </a:solidFill>
                <a:latin typeface="微软雅黑" panose="020B0503020204020204" charset="-122"/>
                <a:ea typeface="微软雅黑" panose="020B0503020204020204" charset="-122"/>
              </a:rPr>
              <a:t>项目总结</a:t>
            </a:r>
            <a:r>
              <a:rPr lang="en-US" altLang="zh-CN" sz="4000" dirty="0">
                <a:solidFill>
                  <a:schemeClr val="bg2">
                    <a:lumMod val="50000"/>
                  </a:schemeClr>
                </a:solidFill>
                <a:latin typeface="微软雅黑" panose="020B0503020204020204" charset="-122"/>
                <a:ea typeface="微软雅黑" panose="020B0503020204020204" charset="-122"/>
              </a:rPr>
              <a:t>PPT</a:t>
            </a:r>
            <a:endParaRPr lang="zh-CN" altLang="zh-CN" sz="3200" dirty="0">
              <a:solidFill>
                <a:schemeClr val="bg2">
                  <a:lumMod val="50000"/>
                </a:schemeClr>
              </a:solidFill>
              <a:latin typeface="微软雅黑" panose="020B0503020204020204" charset="-122"/>
              <a:ea typeface="微软雅黑" panose="020B0503020204020204" charset="-122"/>
            </a:endParaRPr>
          </a:p>
        </p:txBody>
      </p:sp>
      <p:sp>
        <p:nvSpPr>
          <p:cNvPr id="18" name="文本框 17"/>
          <p:cNvSpPr txBox="1"/>
          <p:nvPr/>
        </p:nvSpPr>
        <p:spPr>
          <a:xfrm>
            <a:off x="3869407" y="4071702"/>
            <a:ext cx="4766310" cy="707886"/>
          </a:xfrm>
          <a:prstGeom prst="rect">
            <a:avLst/>
          </a:prstGeom>
          <a:noFill/>
        </p:spPr>
        <p:txBody>
          <a:bodyPr wrap="square" rtlCol="0">
            <a:spAutoFit/>
          </a:bodyPr>
          <a:lstStyle/>
          <a:p>
            <a:pPr algn="ctr"/>
            <a:r>
              <a:rPr lang="zh-CN" altLang="en-US" sz="2000" dirty="0">
                <a:solidFill>
                  <a:schemeClr val="bg2">
                    <a:lumMod val="50000"/>
                  </a:schemeClr>
                </a:solidFill>
                <a:latin typeface="微软雅黑" panose="020B0503020204020204" charset="-122"/>
                <a:ea typeface="微软雅黑" panose="020B0503020204020204" charset="-122"/>
              </a:rPr>
              <a:t>组长：沈启航</a:t>
            </a: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组员：徐哲远 骆佳俊</a:t>
            </a:r>
            <a:endParaRPr lang="en-US" altLang="zh-CN" sz="2000" dirty="0">
              <a:solidFill>
                <a:schemeClr val="bg2">
                  <a:lumMod val="50000"/>
                </a:schemeClr>
              </a:solidFill>
              <a:latin typeface="微软雅黑" panose="020B0503020204020204" charset="-122"/>
              <a:ea typeface="微软雅黑" panose="020B0503020204020204" charset="-122"/>
            </a:endParaRPr>
          </a:p>
          <a:p>
            <a:pPr algn="ct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杨以恒 叶柏成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TWO</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224522" y="2752294"/>
            <a:ext cx="5713746"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2.</a:t>
            </a:r>
            <a:r>
              <a:rPr lang="zh-CN" altLang="en-US" sz="4800" b="1" dirty="0">
                <a:solidFill>
                  <a:srgbClr val="767171"/>
                </a:solidFill>
                <a:latin typeface="Microsoft JhengHei" panose="020B0604030504040204" charset="-120"/>
                <a:ea typeface="Microsoft JhengHei" panose="020B0604030504040204" charset="-120"/>
              </a:rPr>
              <a:t>需求工程项目计划</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GITHUB</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配置管理工具</a:t>
              </a:r>
            </a:p>
          </p:txBody>
        </p:sp>
      </p:grpSp>
      <p:sp>
        <p:nvSpPr>
          <p:cNvPr id="9" name="文本框 8"/>
          <p:cNvSpPr txBox="1"/>
          <p:nvPr/>
        </p:nvSpPr>
        <p:spPr>
          <a:xfrm>
            <a:off x="1687024" y="1890177"/>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分支结构</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243" y="2398666"/>
            <a:ext cx="3362325" cy="301942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953" y="577215"/>
            <a:ext cx="3186376" cy="5732917"/>
          </a:xfrm>
          <a:prstGeom prst="rect">
            <a:avLst/>
          </a:prstGeom>
        </p:spPr>
      </p:pic>
      <p:sp>
        <p:nvSpPr>
          <p:cNvPr id="16" name="文本框 15"/>
          <p:cNvSpPr txBox="1"/>
          <p:nvPr/>
        </p:nvSpPr>
        <p:spPr>
          <a:xfrm>
            <a:off x="5458709" y="774854"/>
            <a:ext cx="1733167" cy="400110"/>
          </a:xfrm>
          <a:prstGeom prst="rect">
            <a:avLst/>
          </a:prstGeom>
          <a:noFill/>
        </p:spPr>
        <p:txBody>
          <a:bodyPr wrap="none" rtlCol="0">
            <a:spAutoFit/>
          </a:bodyPr>
          <a:lstStyle/>
          <a:p>
            <a:r>
              <a:rPr lang="zh-CN" altLang="en-US" sz="2000" b="1" dirty="0">
                <a:solidFill>
                  <a:schemeClr val="tx1">
                    <a:lumMod val="65000"/>
                    <a:lumOff val="35000"/>
                  </a:schemeClr>
                </a:solidFill>
              </a:rPr>
              <a:t>文档更新记录</a:t>
            </a:r>
          </a:p>
        </p:txBody>
      </p:sp>
      <p:sp>
        <p:nvSpPr>
          <p:cNvPr id="17" name="文本框 16"/>
          <p:cNvSpPr txBox="1"/>
          <p:nvPr/>
        </p:nvSpPr>
        <p:spPr>
          <a:xfrm>
            <a:off x="6877083" y="6310132"/>
            <a:ext cx="4548040"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文档更新</a:t>
              </a:r>
            </a:p>
          </p:txBody>
        </p:sp>
      </p:grpSp>
      <p:sp>
        <p:nvSpPr>
          <p:cNvPr id="2" name="文本框 1"/>
          <p:cNvSpPr txBox="1"/>
          <p:nvPr/>
        </p:nvSpPr>
        <p:spPr>
          <a:xfrm>
            <a:off x="4387840" y="607277"/>
            <a:ext cx="3416320" cy="369332"/>
          </a:xfrm>
          <a:prstGeom prst="rect">
            <a:avLst/>
          </a:prstGeom>
          <a:noFill/>
        </p:spPr>
        <p:txBody>
          <a:bodyPr wrap="none" rtlCol="0">
            <a:spAutoFit/>
          </a:bodyPr>
          <a:lstStyle/>
          <a:p>
            <a:r>
              <a:rPr lang="zh-CN" altLang="en-US" b="1" dirty="0">
                <a:solidFill>
                  <a:schemeClr val="tx1">
                    <a:lumMod val="65000"/>
                    <a:lumOff val="35000"/>
                  </a:schemeClr>
                </a:solidFill>
              </a:rPr>
              <a:t>例：需求工程项目计划更新历史</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075" y="1021582"/>
            <a:ext cx="10388906" cy="5229141"/>
          </a:xfrm>
          <a:prstGeom prst="rect">
            <a:avLst/>
          </a:prstGeom>
        </p:spPr>
      </p:pic>
      <p:sp>
        <p:nvSpPr>
          <p:cNvPr id="17" name="文本框 16"/>
          <p:cNvSpPr txBox="1"/>
          <p:nvPr/>
        </p:nvSpPr>
        <p:spPr>
          <a:xfrm>
            <a:off x="8358796" y="6235560"/>
            <a:ext cx="2925801"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详情见各文档历史记录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WBS</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结构</a:t>
              </a: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32" y="894377"/>
            <a:ext cx="10916295" cy="5963623"/>
          </a:xfrm>
          <a:prstGeom prst="rect">
            <a:avLst/>
          </a:prstGeom>
        </p:spPr>
      </p:pic>
      <p:sp>
        <p:nvSpPr>
          <p:cNvPr id="17" name="文本框 16"/>
          <p:cNvSpPr txBox="1"/>
          <p:nvPr/>
        </p:nvSpPr>
        <p:spPr>
          <a:xfrm>
            <a:off x="8358796" y="6235560"/>
            <a:ext cx="313739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PRD2018-G03-WBS</a:t>
            </a:r>
            <a:endParaRPr lang="zh-CN" altLang="en-US" b="1" dirty="0">
              <a:solidFill>
                <a:schemeClr val="tx1">
                  <a:lumMod val="65000"/>
                  <a:lumOff val="3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甘特图</a:t>
              </a:r>
            </a:p>
          </p:txBody>
        </p:sp>
      </p:grpSp>
      <p:sp>
        <p:nvSpPr>
          <p:cNvPr id="17" name="文本框 16"/>
          <p:cNvSpPr txBox="1"/>
          <p:nvPr/>
        </p:nvSpPr>
        <p:spPr>
          <a:xfrm>
            <a:off x="8358796" y="6235560"/>
            <a:ext cx="3385863"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甘特图</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45" y="1486154"/>
            <a:ext cx="10848109" cy="38107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子计划</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325" y="1193205"/>
            <a:ext cx="2505075" cy="466725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243" y="1608635"/>
            <a:ext cx="5124450" cy="5048250"/>
          </a:xfrm>
          <a:prstGeom prst="rect">
            <a:avLst/>
          </a:prstGeom>
        </p:spPr>
      </p:pic>
      <p:sp>
        <p:nvSpPr>
          <p:cNvPr id="6" name="文本框 5"/>
          <p:cNvSpPr txBox="1"/>
          <p:nvPr/>
        </p:nvSpPr>
        <p:spPr>
          <a:xfrm>
            <a:off x="2904024" y="1111128"/>
            <a:ext cx="2492990" cy="369332"/>
          </a:xfrm>
          <a:prstGeom prst="rect">
            <a:avLst/>
          </a:prstGeom>
          <a:noFill/>
        </p:spPr>
        <p:txBody>
          <a:bodyPr wrap="none" rtlCol="0">
            <a:spAutoFit/>
          </a:bodyPr>
          <a:lstStyle/>
          <a:p>
            <a:r>
              <a:rPr lang="zh-CN" altLang="en-US" b="1" dirty="0">
                <a:solidFill>
                  <a:schemeClr val="tx1">
                    <a:lumMod val="65000"/>
                    <a:lumOff val="35000"/>
                  </a:schemeClr>
                </a:solidFill>
              </a:rPr>
              <a:t>风险管理计划（部分）</a:t>
            </a:r>
          </a:p>
        </p:txBody>
      </p:sp>
      <p:sp>
        <p:nvSpPr>
          <p:cNvPr id="15" name="文本框 14"/>
          <p:cNvSpPr txBox="1"/>
          <p:nvPr/>
        </p:nvSpPr>
        <p:spPr>
          <a:xfrm>
            <a:off x="7917544" y="2521187"/>
            <a:ext cx="1346844" cy="369332"/>
          </a:xfrm>
          <a:prstGeom prst="rect">
            <a:avLst/>
          </a:prstGeom>
          <a:noFill/>
        </p:spPr>
        <p:txBody>
          <a:bodyPr wrap="none" rtlCol="0">
            <a:spAutoFit/>
          </a:bodyPr>
          <a:lstStyle/>
          <a:p>
            <a:r>
              <a:rPr lang="zh-CN" altLang="en-US" b="1" dirty="0">
                <a:solidFill>
                  <a:schemeClr val="tx1">
                    <a:lumMod val="65000"/>
                    <a:lumOff val="35000"/>
                  </a:schemeClr>
                </a:solidFill>
              </a:rPr>
              <a:t>子计划目录</a:t>
            </a:r>
          </a:p>
        </p:txBody>
      </p:sp>
      <p:sp>
        <p:nvSpPr>
          <p:cNvPr id="16" name="文本框 15"/>
          <p:cNvSpPr txBox="1"/>
          <p:nvPr/>
        </p:nvSpPr>
        <p:spPr>
          <a:xfrm>
            <a:off x="7578236" y="6287553"/>
            <a:ext cx="461376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3756107" y="2666457"/>
            <a:ext cx="4650572"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3.</a:t>
            </a:r>
            <a:r>
              <a:rPr lang="zh-CN" altLang="en-US" sz="4800" dirty="0">
                <a:solidFill>
                  <a:schemeClr val="bg2">
                    <a:lumMod val="50000"/>
                  </a:schemeClr>
                </a:solidFill>
                <a:latin typeface="方正姚体" panose="02010601030101010101" charset="-122"/>
                <a:ea typeface="方正姚体" panose="02010601030101010101" charset="-122"/>
              </a:rPr>
              <a:t>需求分析阶段</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7763051" y="6235560"/>
            <a:ext cx="385073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愿景与范围</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56695"/>
          <a:stretch>
            <a:fillRect/>
          </a:stretch>
        </p:blipFill>
        <p:spPr>
          <a:xfrm>
            <a:off x="7625010" y="1220106"/>
            <a:ext cx="2362211" cy="489126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457" y="1323975"/>
            <a:ext cx="5143500" cy="4210050"/>
          </a:xfrm>
          <a:prstGeom prst="rect">
            <a:avLst/>
          </a:prstGeom>
        </p:spPr>
      </p:pic>
      <p:sp>
        <p:nvSpPr>
          <p:cNvPr id="6" name="文本框 5"/>
          <p:cNvSpPr txBox="1"/>
          <p:nvPr/>
        </p:nvSpPr>
        <p:spPr>
          <a:xfrm>
            <a:off x="4335733" y="916397"/>
            <a:ext cx="2723823" cy="369332"/>
          </a:xfrm>
          <a:prstGeom prst="rect">
            <a:avLst/>
          </a:prstGeom>
          <a:noFill/>
        </p:spPr>
        <p:txBody>
          <a:bodyPr wrap="none" rtlCol="0">
            <a:spAutoFit/>
          </a:bodyPr>
          <a:lstStyle/>
          <a:p>
            <a:r>
              <a:rPr lang="zh-CN" altLang="en-US" b="1" dirty="0">
                <a:solidFill>
                  <a:schemeClr val="tx1">
                    <a:lumMod val="65000"/>
                    <a:lumOff val="35000"/>
                  </a:schemeClr>
                </a:solidFill>
              </a:rPr>
              <a:t>文档部分内容及目录结构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1906215" y="1706134"/>
            <a:ext cx="8379570" cy="4254915"/>
          </a:xfrm>
          <a:prstGeom prst="rect">
            <a:avLst/>
          </a:prstGeom>
        </p:spPr>
      </p:pic>
      <p:sp>
        <p:nvSpPr>
          <p:cNvPr id="3" name="文本框 2"/>
          <p:cNvSpPr txBox="1"/>
          <p:nvPr/>
        </p:nvSpPr>
        <p:spPr>
          <a:xfrm>
            <a:off x="2020820" y="1054896"/>
            <a:ext cx="1415772" cy="461665"/>
          </a:xfrm>
          <a:prstGeom prst="rect">
            <a:avLst/>
          </a:prstGeom>
          <a:noFill/>
        </p:spPr>
        <p:txBody>
          <a:bodyPr wrap="none" rtlCol="0">
            <a:spAutoFit/>
          </a:bodyPr>
          <a:lstStyle/>
          <a:p>
            <a:r>
              <a:rPr lang="zh-CN" altLang="en-US" sz="2400" b="1" dirty="0">
                <a:solidFill>
                  <a:schemeClr val="bg2">
                    <a:lumMod val="25000"/>
                  </a:schemeClr>
                </a:solidFill>
              </a:rPr>
              <a:t>上下文图</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用户群分类</a:t>
              </a:r>
            </a:p>
          </p:txBody>
        </p:sp>
      </p:grpSp>
      <p:graphicFrame>
        <p:nvGraphicFramePr>
          <p:cNvPr id="3" name="表格 2"/>
          <p:cNvGraphicFramePr>
            <a:graphicFrameLocks noGrp="1"/>
          </p:cNvGraphicFramePr>
          <p:nvPr/>
        </p:nvGraphicFramePr>
        <p:xfrm>
          <a:off x="1220519" y="1933320"/>
          <a:ext cx="9750961" cy="2997266"/>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5943600">
                  <a:extLst>
                    <a:ext uri="{9D8B030D-6E8A-4147-A177-3AD203B41FA5}">
                      <a16:colId xmlns:a16="http://schemas.microsoft.com/office/drawing/2014/main" val="20002"/>
                    </a:ext>
                  </a:extLst>
                </a:gridCol>
              </a:tblGrid>
              <a:tr h="0">
                <a:tc>
                  <a:txBody>
                    <a:bodyPr/>
                    <a:lstStyle/>
                    <a:p>
                      <a:pPr>
                        <a:lnSpc>
                          <a:spcPct val="107000"/>
                        </a:lnSpc>
                        <a:spcAft>
                          <a:spcPts val="0"/>
                        </a:spcAft>
                      </a:pPr>
                      <a:r>
                        <a:rPr lang="zh-CN" sz="2400">
                          <a:effectLst/>
                        </a:rPr>
                        <a:t>用户群分类</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用户角色</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用户描述</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a:lnSpc>
                          <a:spcPct val="107000"/>
                        </a:lnSpc>
                        <a:spcAft>
                          <a:spcPts val="0"/>
                        </a:spcAft>
                      </a:pPr>
                      <a:r>
                        <a:rPr lang="zh-CN" sz="2400">
                          <a:effectLst/>
                        </a:rPr>
                        <a:t>客户</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项目发起人</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本项目的项目发起人</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rowSpan="3">
                  <a:txBody>
                    <a:bodyPr/>
                    <a:lstStyle/>
                    <a:p>
                      <a:pPr>
                        <a:lnSpc>
                          <a:spcPct val="107000"/>
                        </a:lnSpc>
                        <a:spcAft>
                          <a:spcPts val="0"/>
                        </a:spcAft>
                      </a:pPr>
                      <a:r>
                        <a:rPr lang="zh-CN" altLang="en-US" sz="2400" dirty="0">
                          <a:effectLst/>
                        </a:rPr>
                        <a:t>注册用户</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教师用户</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软件工程系列课程授课教师</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vMerge="1">
                  <a:txBody>
                    <a:bodyPr/>
                    <a:lstStyle/>
                    <a:p>
                      <a:endParaRPr lang="zh-CN"/>
                    </a:p>
                  </a:txBody>
                  <a:tcPr/>
                </a:tc>
                <a:tc>
                  <a:txBody>
                    <a:bodyPr/>
                    <a:lstStyle/>
                    <a:p>
                      <a:pPr>
                        <a:lnSpc>
                          <a:spcPct val="107000"/>
                        </a:lnSpc>
                        <a:spcAft>
                          <a:spcPts val="0"/>
                        </a:spcAft>
                      </a:pPr>
                      <a:r>
                        <a:rPr lang="zh-CN" sz="2400">
                          <a:effectLst/>
                        </a:rPr>
                        <a:t>学生用户</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正在参与软件工程系列课程的学生</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vMerge="1">
                  <a:txBody>
                    <a:bodyPr/>
                    <a:lstStyle/>
                    <a:p>
                      <a:endParaRPr lang="zh-CN"/>
                    </a:p>
                  </a:txBody>
                  <a:tcPr/>
                </a:tc>
                <a:tc>
                  <a:txBody>
                    <a:bodyPr/>
                    <a:lstStyle/>
                    <a:p>
                      <a:pPr>
                        <a:lnSpc>
                          <a:spcPct val="107000"/>
                        </a:lnSpc>
                        <a:spcAft>
                          <a:spcPts val="0"/>
                        </a:spcAft>
                      </a:pPr>
                      <a:r>
                        <a:rPr lang="zh-CN" altLang="zh-CN" sz="2400" dirty="0">
                          <a:effectLst/>
                        </a:rPr>
                        <a:t>管理员用户</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zh-CN" sz="2400" dirty="0">
                          <a:effectLst/>
                        </a:rPr>
                        <a:t>负责网站维护、用户信息管理、交流区内容审核管理的人员</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r>
                        <a:rPr lang="zh-CN" altLang="en-US" sz="2400" dirty="0">
                          <a:effectLst/>
                          <a:latin typeface="Calibri" panose="020F0502020204030204" charset="0"/>
                          <a:ea typeface="宋体" panose="02010600030101010101" pitchFamily="2" charset="-122"/>
                          <a:cs typeface="Times New Roman" panose="02020603050405020304" pitchFamily="18" charset="0"/>
                        </a:rPr>
                        <a:t>未注册用户</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defRPr/>
                      </a:pPr>
                      <a:r>
                        <a:rPr lang="zh-CN" altLang="zh-CN" sz="2400" dirty="0">
                          <a:effectLst/>
                        </a:rPr>
                        <a:t>游客用户</a:t>
                      </a:r>
                    </a:p>
                    <a:p>
                      <a:pPr>
                        <a:lnSpc>
                          <a:spcPct val="107000"/>
                        </a:lnSpc>
                        <a:spcAft>
                          <a:spcPts val="0"/>
                        </a:spcAft>
                      </a:pP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defRPr/>
                      </a:pPr>
                      <a:r>
                        <a:rPr lang="zh-CN" altLang="zh-CN" sz="2400" dirty="0">
                          <a:effectLst/>
                        </a:rPr>
                        <a:t>对软件工程系列课程有兴趣的，非本专业内的学生或其他人员</a:t>
                      </a:r>
                      <a:endParaRPr lang="zh-CN" altLang="zh-CN" sz="2400" dirty="0">
                        <a:effectLst/>
                        <a:latin typeface="Calibri" panose="020F0502020204030204"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43325" y="3175"/>
            <a:ext cx="4769485" cy="1684020"/>
            <a:chOff x="4235" y="0"/>
            <a:chExt cx="10192" cy="3964"/>
          </a:xfrm>
        </p:grpSpPr>
        <p:grpSp>
          <p:nvGrpSpPr>
            <p:cNvPr id="23" name="组合 22"/>
            <p:cNvGrpSpPr/>
            <p:nvPr/>
          </p:nvGrpSpPr>
          <p:grpSpPr>
            <a:xfrm>
              <a:off x="4235" y="0"/>
              <a:ext cx="9919" cy="3964"/>
              <a:chOff x="4235" y="0"/>
              <a:chExt cx="9919" cy="3964"/>
            </a:xfrm>
          </p:grpSpPr>
          <p:pic>
            <p:nvPicPr>
              <p:cNvPr id="24" name="图片 2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25" name="矩形 2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5198345" y="1106333"/>
            <a:ext cx="2138680" cy="768350"/>
          </a:xfrm>
          <a:prstGeom prst="rect">
            <a:avLst/>
          </a:prstGeom>
        </p:spPr>
        <p:txBody>
          <a:bodyPr vert="horz" wrap="none">
            <a:spAutoFit/>
          </a:bodyPr>
          <a:lstStyle/>
          <a:p>
            <a:pPr lvl="0" algn="ctr" fontAlgn="base">
              <a:spcBef>
                <a:spcPct val="0"/>
              </a:spcBef>
              <a:spcAft>
                <a:spcPct val="0"/>
              </a:spcAft>
            </a:pPr>
            <a:r>
              <a:rPr lang="zh-CN" altLang="zh-CN" sz="4400" dirty="0">
                <a:latin typeface="幼圆" panose="02010509060101010101" charset="-122"/>
                <a:ea typeface="幼圆" panose="02010509060101010101" charset="-122"/>
              </a:rPr>
              <a:t>目  </a:t>
            </a:r>
            <a:r>
              <a:rPr lang="en-US" altLang="zh-CN" sz="4400" dirty="0">
                <a:latin typeface="幼圆" panose="02010509060101010101" charset="-122"/>
                <a:ea typeface="幼圆" panose="02010509060101010101" charset="-122"/>
              </a:rPr>
              <a:t> </a:t>
            </a:r>
            <a:r>
              <a:rPr lang="zh-CN" altLang="zh-CN" sz="4400" dirty="0">
                <a:latin typeface="幼圆" panose="02010509060101010101" charset="-122"/>
                <a:ea typeface="幼圆" panose="02010509060101010101" charset="-122"/>
              </a:rPr>
              <a:t>录</a:t>
            </a:r>
          </a:p>
        </p:txBody>
      </p:sp>
      <p:sp>
        <p:nvSpPr>
          <p:cNvPr id="28" name="矩形 27"/>
          <p:cNvSpPr/>
          <p:nvPr/>
        </p:nvSpPr>
        <p:spPr>
          <a:xfrm>
            <a:off x="5449943" y="2017533"/>
            <a:ext cx="1827110" cy="646331"/>
          </a:xfrm>
          <a:prstGeom prst="rect">
            <a:avLst/>
          </a:prstGeom>
        </p:spPr>
        <p:txBody>
          <a:bodyPr vert="horz" wrap="square">
            <a:spAutoFit/>
          </a:bodyPr>
          <a:lstStyle/>
          <a:p>
            <a:pPr algn="ctr"/>
            <a:r>
              <a:rPr lang="zh-CN" altLang="en-US" spc="300" dirty="0">
                <a:latin typeface="BrowalliaUPC" panose="020B0604020202020204" charset="0"/>
                <a:ea typeface="幼圆" panose="02010509060101010101" charset="-122"/>
              </a:rPr>
              <a:t>TABLE</a:t>
            </a:r>
            <a:endParaRPr lang="en-US" altLang="zh-CN" spc="300" dirty="0">
              <a:latin typeface="BrowalliaUPC" panose="020B0604020202020204" charset="0"/>
              <a:ea typeface="幼圆" panose="02010509060101010101" charset="-122"/>
            </a:endParaRPr>
          </a:p>
          <a:p>
            <a:pPr algn="ctr"/>
            <a:r>
              <a:rPr lang="zh-CN" altLang="en-US" spc="300" dirty="0">
                <a:latin typeface="BrowalliaUPC" panose="020B0604020202020204" charset="0"/>
                <a:ea typeface="幼圆" panose="02010509060101010101" charset="-122"/>
              </a:rPr>
              <a:t>OF CONTENTS</a:t>
            </a:r>
          </a:p>
        </p:txBody>
      </p:sp>
      <p:cxnSp>
        <p:nvCxnSpPr>
          <p:cNvPr id="50" name="直接连接符 49"/>
          <p:cNvCxnSpPr/>
          <p:nvPr/>
        </p:nvCxnSpPr>
        <p:spPr>
          <a:xfrm>
            <a:off x="5970568" y="1914490"/>
            <a:ext cx="650269"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4" name="TextBox 61"/>
          <p:cNvSpPr txBox="1"/>
          <p:nvPr/>
        </p:nvSpPr>
        <p:spPr>
          <a:xfrm>
            <a:off x="2859410"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a:t>
            </a:r>
            <a:r>
              <a:rPr lang="zh-CN" altLang="en-US" sz="2400" dirty="0">
                <a:solidFill>
                  <a:srgbClr val="767171"/>
                </a:solidFill>
                <a:latin typeface="Microsoft JhengHei" panose="020B0604030504040204" charset="-120"/>
                <a:ea typeface="Microsoft JhengHei" panose="020B0604030504040204" charset="-120"/>
              </a:rPr>
              <a:t>里程碑任务</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1" name="TextBox 61"/>
          <p:cNvSpPr txBox="1"/>
          <p:nvPr/>
        </p:nvSpPr>
        <p:spPr>
          <a:xfrm>
            <a:off x="2844373" y="3644547"/>
            <a:ext cx="357872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2.</a:t>
            </a:r>
            <a:r>
              <a:rPr lang="zh-CN" altLang="en-US" sz="2400" dirty="0">
                <a:solidFill>
                  <a:srgbClr val="767171"/>
                </a:solidFill>
                <a:latin typeface="Microsoft JhengHei" panose="020B0604030504040204" charset="-120"/>
                <a:ea typeface="Microsoft JhengHei" panose="020B0604030504040204" charset="-120"/>
              </a:rPr>
              <a:t>需求工程项目计划阶段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2" name="TextBox 61"/>
          <p:cNvSpPr txBox="1"/>
          <p:nvPr/>
        </p:nvSpPr>
        <p:spPr>
          <a:xfrm>
            <a:off x="2859410"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3.</a:t>
            </a:r>
            <a:r>
              <a:rPr lang="zh-CN" altLang="en-US" sz="2400" dirty="0">
                <a:solidFill>
                  <a:srgbClr val="767171"/>
                </a:solidFill>
                <a:latin typeface="Microsoft JhengHei" panose="020B0604030504040204" charset="-120"/>
                <a:ea typeface="Microsoft JhengHei" panose="020B0604030504040204" charset="-120"/>
              </a:rPr>
              <a:t>需求分析阶段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6" name="TextBox 61"/>
          <p:cNvSpPr txBox="1"/>
          <p:nvPr/>
        </p:nvSpPr>
        <p:spPr>
          <a:xfrm>
            <a:off x="7090257"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4.</a:t>
            </a:r>
            <a:r>
              <a:rPr lang="zh-CN" altLang="en-US" sz="2400" dirty="0">
                <a:solidFill>
                  <a:srgbClr val="767171"/>
                </a:solidFill>
                <a:latin typeface="Microsoft JhengHei" panose="020B0604030504040204" charset="-120"/>
                <a:ea typeface="Microsoft JhengHei" panose="020B0604030504040204" charset="-120"/>
              </a:rPr>
              <a:t>需求变更阶段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7" name="TextBox 61"/>
          <p:cNvSpPr txBox="1"/>
          <p:nvPr/>
        </p:nvSpPr>
        <p:spPr>
          <a:xfrm>
            <a:off x="7075220" y="3644547"/>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5.</a:t>
            </a:r>
            <a:r>
              <a:rPr lang="zh-CN" altLang="en-US" sz="2400" dirty="0">
                <a:solidFill>
                  <a:srgbClr val="767171"/>
                </a:solidFill>
                <a:latin typeface="Microsoft JhengHei" panose="020B0604030504040204" charset="-120"/>
                <a:ea typeface="Microsoft JhengHei" panose="020B0604030504040204" charset="-120"/>
              </a:rPr>
              <a:t>未来计划阶段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8" name="TextBox 61"/>
          <p:cNvSpPr txBox="1"/>
          <p:nvPr/>
        </p:nvSpPr>
        <p:spPr>
          <a:xfrm>
            <a:off x="7090257"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6.</a:t>
            </a:r>
            <a:r>
              <a:rPr lang="zh-CN" altLang="en-US" sz="2400" dirty="0">
                <a:solidFill>
                  <a:srgbClr val="767171"/>
                </a:solidFill>
                <a:latin typeface="Microsoft JhengHei" panose="020B0604030504040204" charset="-120"/>
                <a:ea typeface="Microsoft JhengHei" panose="020B0604030504040204" charset="-120"/>
              </a:rPr>
              <a:t>项目总结阶段</a:t>
            </a:r>
            <a:endParaRPr lang="en-US" altLang="zh-CN" sz="2400" dirty="0">
              <a:solidFill>
                <a:srgbClr val="767171"/>
              </a:solidFill>
              <a:latin typeface="Microsoft JhengHei" panose="020B0604030504040204" charset="-120"/>
              <a:ea typeface="Microsoft JhengHei" panose="020B060403050404020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p>
          </p:txBody>
        </p:sp>
      </p:grpSp>
      <p:graphicFrame>
        <p:nvGraphicFramePr>
          <p:cNvPr id="3" name="表格 2"/>
          <p:cNvGraphicFramePr>
            <a:graphicFrameLocks noGrp="1"/>
          </p:cNvGraphicFramePr>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extLst>
                    <a:ext uri="{9D8B030D-6E8A-4147-A177-3AD203B41FA5}">
                      <a16:colId xmlns:a16="http://schemas.microsoft.com/office/drawing/2014/main" val="20000"/>
                    </a:ext>
                  </a:extLst>
                </a:gridCol>
                <a:gridCol w="734290">
                  <a:extLst>
                    <a:ext uri="{9D8B030D-6E8A-4147-A177-3AD203B41FA5}">
                      <a16:colId xmlns:a16="http://schemas.microsoft.com/office/drawing/2014/main" val="20001"/>
                    </a:ext>
                  </a:extLst>
                </a:gridCol>
                <a:gridCol w="789710">
                  <a:extLst>
                    <a:ext uri="{9D8B030D-6E8A-4147-A177-3AD203B41FA5}">
                      <a16:colId xmlns:a16="http://schemas.microsoft.com/office/drawing/2014/main" val="20002"/>
                    </a:ext>
                  </a:extLst>
                </a:gridCol>
                <a:gridCol w="2646218">
                  <a:extLst>
                    <a:ext uri="{9D8B030D-6E8A-4147-A177-3AD203B41FA5}">
                      <a16:colId xmlns:a16="http://schemas.microsoft.com/office/drawing/2014/main" val="20003"/>
                    </a:ext>
                  </a:extLst>
                </a:gridCol>
                <a:gridCol w="2313709">
                  <a:extLst>
                    <a:ext uri="{9D8B030D-6E8A-4147-A177-3AD203B41FA5}">
                      <a16:colId xmlns:a16="http://schemas.microsoft.com/office/drawing/2014/main" val="20004"/>
                    </a:ext>
                  </a:extLst>
                </a:gridCol>
                <a:gridCol w="2272145">
                  <a:extLst>
                    <a:ext uri="{9D8B030D-6E8A-4147-A177-3AD203B41FA5}">
                      <a16:colId xmlns:a16="http://schemas.microsoft.com/office/drawing/2014/main" val="20005"/>
                    </a:ext>
                  </a:extLst>
                </a:gridCol>
                <a:gridCol w="1634837">
                  <a:extLst>
                    <a:ext uri="{9D8B030D-6E8A-4147-A177-3AD203B41FA5}">
                      <a16:colId xmlns:a16="http://schemas.microsoft.com/office/drawing/2014/main" val="20006"/>
                    </a:ext>
                  </a:extLst>
                </a:gridCol>
              </a:tblGrid>
              <a:tr h="193476">
                <a:tc>
                  <a:txBody>
                    <a:bodyPr/>
                    <a:lstStyle/>
                    <a:p>
                      <a:pPr>
                        <a:lnSpc>
                          <a:spcPct val="107000"/>
                        </a:lnSpc>
                        <a:spcAft>
                          <a:spcPts val="0"/>
                        </a:spcAft>
                      </a:pPr>
                      <a:r>
                        <a:rPr lang="zh-CN" sz="1400">
                          <a:effectLst/>
                        </a:rPr>
                        <a:t>用户类别</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00"/>
                  </a:ext>
                </a:extLst>
              </a:tr>
              <a:tr h="991096">
                <a:tc>
                  <a:txBody>
                    <a:bodyPr/>
                    <a:lstStyle/>
                    <a:p>
                      <a:pPr>
                        <a:lnSpc>
                          <a:spcPct val="107000"/>
                        </a:lnSpc>
                        <a:spcAft>
                          <a:spcPts val="0"/>
                        </a:spcAft>
                      </a:pPr>
                      <a:r>
                        <a:rPr lang="zh-CN" sz="1400">
                          <a:effectLst/>
                        </a:rPr>
                        <a:t>客户</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01"/>
                  </a:ext>
                </a:extLst>
              </a:tr>
              <a:tr h="791691">
                <a:tc>
                  <a:txBody>
                    <a:bodyPr/>
                    <a:lstStyle/>
                    <a:p>
                      <a:pPr>
                        <a:lnSpc>
                          <a:spcPct val="107000"/>
                        </a:lnSpc>
                        <a:spcAft>
                          <a:spcPts val="0"/>
                        </a:spcAft>
                      </a:pPr>
                      <a:r>
                        <a:rPr lang="zh-CN" sz="1400">
                          <a:effectLst/>
                        </a:rPr>
                        <a:t>教师用户</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02"/>
                  </a:ext>
                </a:extLst>
              </a:tr>
              <a:tr h="791691">
                <a:tc>
                  <a:txBody>
                    <a:bodyPr/>
                    <a:lstStyle/>
                    <a:p>
                      <a:pPr>
                        <a:lnSpc>
                          <a:spcPct val="107000"/>
                        </a:lnSpc>
                        <a:spcAft>
                          <a:spcPts val="0"/>
                        </a:spcAft>
                      </a:pPr>
                      <a:r>
                        <a:rPr lang="zh-CN" sz="1400">
                          <a:effectLst/>
                        </a:rPr>
                        <a:t>学生用户</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03"/>
                  </a:ext>
                </a:extLst>
              </a:tr>
              <a:tr h="791691">
                <a:tc>
                  <a:txBody>
                    <a:bodyPr/>
                    <a:lstStyle/>
                    <a:p>
                      <a:pPr>
                        <a:lnSpc>
                          <a:spcPct val="107000"/>
                        </a:lnSpc>
                        <a:spcAft>
                          <a:spcPts val="0"/>
                        </a:spcAft>
                      </a:pPr>
                      <a:r>
                        <a:rPr lang="zh-CN" sz="1400">
                          <a:effectLst/>
                        </a:rPr>
                        <a:t>游客用户</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04"/>
                  </a:ext>
                </a:extLst>
              </a:tr>
              <a:tr h="791691">
                <a:tc>
                  <a:txBody>
                    <a:bodyPr/>
                    <a:lstStyle/>
                    <a:p>
                      <a:pPr>
                        <a:lnSpc>
                          <a:spcPct val="107000"/>
                        </a:lnSpc>
                        <a:spcAft>
                          <a:spcPts val="0"/>
                        </a:spcAft>
                      </a:pPr>
                      <a:r>
                        <a:rPr lang="zh-CN" sz="1400">
                          <a:effectLst/>
                        </a:rPr>
                        <a:t>管理员</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a:t>
                      </a:r>
                      <a:r>
                        <a:rPr lang="zh-CN" altLang="en-US" sz="1400">
                          <a:effectLst/>
                        </a:rPr>
                        <a:t>计算机</a:t>
                      </a:r>
                      <a:r>
                        <a:rPr lang="zh-CN" sz="1400">
                          <a:effectLst/>
                        </a:rPr>
                        <a:t>专业</a:t>
                      </a:r>
                      <a:r>
                        <a:rPr lang="zh-CN" altLang="en-US" sz="1400" dirty="0">
                          <a:effectLst/>
                        </a:rPr>
                        <a:t>研究</a:t>
                      </a:r>
                      <a:r>
                        <a:rPr lang="zh-CN" sz="1400">
                          <a:effectLst/>
                        </a:rPr>
                        <a:t>生</a:t>
                      </a:r>
                      <a:r>
                        <a:rPr lang="zh-CN" sz="1400" dirty="0">
                          <a:effectLst/>
                        </a:rPr>
                        <a:t>，有该项目的开发经验，由项目下达者指定其作为系统的管理员用户代表</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p>
          </p:txBody>
        </p:sp>
      </p:grpSp>
      <p:pic>
        <p:nvPicPr>
          <p:cNvPr id="10" name="图片 9"/>
          <p:cNvPicPr/>
          <p:nvPr/>
        </p:nvPicPr>
        <p:blipFill rotWithShape="1">
          <a:blip r:embed="rId4"/>
          <a:srcRect l="13003" t="22043"/>
          <a:stretch>
            <a:fillRect/>
          </a:stretch>
        </p:blipFill>
        <p:spPr bwMode="auto">
          <a:xfrm>
            <a:off x="1122218" y="1051573"/>
            <a:ext cx="9947563" cy="4754853"/>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p>
          </p:txBody>
        </p:sp>
      </p:grpSp>
      <p:pic>
        <p:nvPicPr>
          <p:cNvPr id="11" name="图片 10"/>
          <p:cNvPicPr/>
          <p:nvPr/>
        </p:nvPicPr>
        <p:blipFill rotWithShape="1">
          <a:blip r:embed="rId4"/>
          <a:srcRect l="12858" t="22580"/>
          <a:stretch>
            <a:fillRect/>
          </a:stretch>
        </p:blipFill>
        <p:spPr bwMode="auto">
          <a:xfrm>
            <a:off x="587317" y="1337753"/>
            <a:ext cx="11017365" cy="4688974"/>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p>
          </p:txBody>
        </p:sp>
      </p:grpSp>
      <p:pic>
        <p:nvPicPr>
          <p:cNvPr id="11" name="图片 10"/>
          <p:cNvPicPr/>
          <p:nvPr/>
        </p:nvPicPr>
        <p:blipFill rotWithShape="1">
          <a:blip r:embed="rId4"/>
          <a:srcRect l="13292" t="22312"/>
          <a:stretch>
            <a:fillRect/>
          </a:stretch>
        </p:blipFill>
        <p:spPr bwMode="auto">
          <a:xfrm>
            <a:off x="1025236" y="1285729"/>
            <a:ext cx="10141527" cy="453318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p>
          </p:txBody>
        </p:sp>
      </p:grpSp>
      <p:pic>
        <p:nvPicPr>
          <p:cNvPr id="10" name="图片 9"/>
          <p:cNvPicPr/>
          <p:nvPr/>
        </p:nvPicPr>
        <p:blipFill rotWithShape="1">
          <a:blip r:embed="rId4"/>
          <a:srcRect l="12714" t="22312"/>
          <a:stretch>
            <a:fillRect/>
          </a:stretch>
        </p:blipFill>
        <p:spPr bwMode="auto">
          <a:xfrm>
            <a:off x="997527" y="1285729"/>
            <a:ext cx="10196945" cy="4574744"/>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手机端界面原型</a:t>
              </a: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76" y="891229"/>
            <a:ext cx="3486150" cy="539115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775" y="891229"/>
            <a:ext cx="3409950" cy="537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974" y="910279"/>
            <a:ext cx="3429000" cy="5372100"/>
          </a:xfrm>
          <a:prstGeom prst="rect">
            <a:avLst/>
          </a:prstGeom>
        </p:spPr>
      </p:pic>
      <p:sp>
        <p:nvSpPr>
          <p:cNvPr id="8" name="文本框 7"/>
          <p:cNvSpPr txBox="1"/>
          <p:nvPr/>
        </p:nvSpPr>
        <p:spPr>
          <a:xfrm>
            <a:off x="4917900" y="521897"/>
            <a:ext cx="2345514" cy="369332"/>
          </a:xfrm>
          <a:prstGeom prst="rect">
            <a:avLst/>
          </a:prstGeom>
          <a:noFill/>
        </p:spPr>
        <p:txBody>
          <a:bodyPr wrap="none" rtlCol="0">
            <a:spAutoFit/>
          </a:bodyPr>
          <a:lstStyle/>
          <a:p>
            <a:r>
              <a:rPr lang="zh-CN" altLang="en-US" b="1" dirty="0">
                <a:solidFill>
                  <a:schemeClr val="tx1">
                    <a:lumMod val="65000"/>
                    <a:lumOff val="35000"/>
                  </a:schemeClr>
                </a:solidFill>
              </a:rPr>
              <a:t>主页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答疑页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答题室</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020" y="927100"/>
            <a:ext cx="8475345" cy="5309870"/>
          </a:xfrm>
          <a:prstGeom prst="rect">
            <a:avLst/>
          </a:prstGeom>
        </p:spPr>
      </p:pic>
      <p:sp>
        <p:nvSpPr>
          <p:cNvPr id="10" name="文本框 9"/>
          <p:cNvSpPr txBox="1"/>
          <p:nvPr/>
        </p:nvSpPr>
        <p:spPr>
          <a:xfrm>
            <a:off x="416231" y="3538776"/>
            <a:ext cx="646331" cy="369332"/>
          </a:xfrm>
          <a:prstGeom prst="rect">
            <a:avLst/>
          </a:prstGeom>
          <a:noFill/>
        </p:spPr>
        <p:txBody>
          <a:bodyPr wrap="none" rtlCol="0">
            <a:spAutoFit/>
          </a:bodyPr>
          <a:lstStyle/>
          <a:p>
            <a:r>
              <a:rPr lang="zh-CN" altLang="en-US" b="1" dirty="0">
                <a:solidFill>
                  <a:schemeClr val="tx1">
                    <a:lumMod val="65000"/>
                    <a:lumOff val="35000"/>
                  </a:schemeClr>
                </a:solidFill>
              </a:rPr>
              <a:t>主页</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1152525"/>
            <a:ext cx="9067800" cy="45529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364" y="868641"/>
            <a:ext cx="8719272" cy="53402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p:cNvSpPr txBox="1"/>
          <p:nvPr/>
        </p:nvSpPr>
        <p:spPr>
          <a:xfrm>
            <a:off x="1513860" y="2842028"/>
            <a:ext cx="881973" cy="369332"/>
          </a:xfrm>
          <a:prstGeom prst="rect">
            <a:avLst/>
          </a:prstGeom>
          <a:noFill/>
        </p:spPr>
        <p:txBody>
          <a:bodyPr wrap="none" rtlCol="0">
            <a:spAutoFit/>
          </a:bodyPr>
          <a:lstStyle/>
          <a:p>
            <a:r>
              <a:rPr lang="zh-CN" altLang="en-US" b="1" dirty="0">
                <a:solidFill>
                  <a:schemeClr val="tx1">
                    <a:lumMod val="65000"/>
                    <a:lumOff val="35000"/>
                  </a:schemeClr>
                </a:solidFill>
              </a:rPr>
              <a:t>答疑室</a:t>
            </a:r>
          </a:p>
        </p:txBody>
      </p:sp>
      <p:pic>
        <p:nvPicPr>
          <p:cNvPr id="2" name="图片 1"/>
          <p:cNvPicPr>
            <a:picLocks noChangeAspect="1"/>
          </p:cNvPicPr>
          <p:nvPr/>
        </p:nvPicPr>
        <p:blipFill>
          <a:blip r:embed="rId3"/>
          <a:srcRect l="33472" t="24715" r="33977" b="25410"/>
          <a:stretch>
            <a:fillRect/>
          </a:stretch>
        </p:blipFill>
        <p:spPr>
          <a:xfrm>
            <a:off x="3829050" y="1116965"/>
            <a:ext cx="4464685" cy="45605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ONE</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4100275" y="2850411"/>
            <a:ext cx="4368818"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1.</a:t>
            </a:r>
            <a:r>
              <a:rPr lang="zh-CN" altLang="en-US" sz="4800" b="1" dirty="0">
                <a:solidFill>
                  <a:srgbClr val="767171"/>
                </a:solidFill>
                <a:latin typeface="Microsoft JhengHei" panose="020B0604030504040204" charset="-120"/>
                <a:ea typeface="Microsoft JhengHei" panose="020B0604030504040204" charset="-120"/>
              </a:rPr>
              <a:t>里程碑任务</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用例表</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588" y="387605"/>
            <a:ext cx="5983376" cy="6470395"/>
          </a:xfrm>
          <a:prstGeom prst="rect">
            <a:avLst/>
          </a:prstGeom>
        </p:spPr>
      </p:pic>
      <p:sp>
        <p:nvSpPr>
          <p:cNvPr id="17" name="文本框 16"/>
          <p:cNvSpPr txBox="1"/>
          <p:nvPr/>
        </p:nvSpPr>
        <p:spPr>
          <a:xfrm>
            <a:off x="9488507" y="6488668"/>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p>
        </p:txBody>
      </p:sp>
      <p:sp>
        <p:nvSpPr>
          <p:cNvPr id="4" name="文本框 3"/>
          <p:cNvSpPr txBox="1"/>
          <p:nvPr/>
        </p:nvSpPr>
        <p:spPr>
          <a:xfrm>
            <a:off x="877996" y="2890519"/>
            <a:ext cx="1800493" cy="369332"/>
          </a:xfrm>
          <a:prstGeom prst="rect">
            <a:avLst/>
          </a:prstGeom>
          <a:noFill/>
        </p:spPr>
        <p:txBody>
          <a:bodyPr wrap="none" rtlCol="0">
            <a:spAutoFit/>
          </a:bodyPr>
          <a:lstStyle/>
          <a:p>
            <a:r>
              <a:rPr lang="zh-CN" altLang="en-US" b="1" dirty="0">
                <a:solidFill>
                  <a:schemeClr val="tx1">
                    <a:lumMod val="75000"/>
                    <a:lumOff val="25000"/>
                  </a:schemeClr>
                </a:solidFill>
              </a:rPr>
              <a:t>用户登陆用例表</a:t>
            </a:r>
          </a:p>
        </p:txBody>
      </p:sp>
      <p:sp>
        <p:nvSpPr>
          <p:cNvPr id="2" name="文本框 1"/>
          <p:cNvSpPr txBox="1"/>
          <p:nvPr/>
        </p:nvSpPr>
        <p:spPr>
          <a:xfrm>
            <a:off x="877996" y="3767559"/>
            <a:ext cx="1920719" cy="369332"/>
          </a:xfrm>
          <a:prstGeom prst="rect">
            <a:avLst/>
          </a:prstGeom>
          <a:noFill/>
        </p:spPr>
        <p:txBody>
          <a:bodyPr wrap="none" rtlCol="0">
            <a:spAutoFit/>
          </a:bodyPr>
          <a:lstStyle/>
          <a:p>
            <a:r>
              <a:rPr lang="zh-CN" altLang="en-US" b="1" dirty="0">
                <a:solidFill>
                  <a:schemeClr val="tx1">
                    <a:lumMod val="75000"/>
                    <a:lumOff val="25000"/>
                  </a:schemeClr>
                </a:solidFill>
              </a:rPr>
              <a:t>用例表合计</a:t>
            </a:r>
            <a:r>
              <a:rPr lang="en-US" altLang="zh-CN" b="1" dirty="0">
                <a:solidFill>
                  <a:schemeClr val="tx1">
                    <a:lumMod val="75000"/>
                    <a:lumOff val="25000"/>
                  </a:schemeClr>
                </a:solidFill>
              </a:rPr>
              <a:t>308</a:t>
            </a:r>
            <a:r>
              <a:rPr lang="zh-CN" altLang="en-US" b="1" dirty="0">
                <a:solidFill>
                  <a:schemeClr val="tx1">
                    <a:lumMod val="75000"/>
                    <a:lumOff val="25000"/>
                  </a:schemeClr>
                </a:solidFill>
              </a:rPr>
              <a:t>张</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592" y="206289"/>
            <a:ext cx="6517698" cy="6235343"/>
          </a:xfrm>
          <a:prstGeom prst="rect">
            <a:avLst/>
          </a:prstGeom>
        </p:spPr>
      </p:pic>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p>
          </p:txBody>
        </p:sp>
      </p:grpSp>
      <p:sp>
        <p:nvSpPr>
          <p:cNvPr id="17" name="文本框 16"/>
          <p:cNvSpPr txBox="1"/>
          <p:nvPr/>
        </p:nvSpPr>
        <p:spPr>
          <a:xfrm>
            <a:off x="8358796" y="6282379"/>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p>
        </p:txBody>
      </p:sp>
      <p:sp>
        <p:nvSpPr>
          <p:cNvPr id="10" name="文本框 9"/>
          <p:cNvSpPr txBox="1"/>
          <p:nvPr/>
        </p:nvSpPr>
        <p:spPr>
          <a:xfrm>
            <a:off x="877996" y="2890519"/>
            <a:ext cx="2044149" cy="369332"/>
          </a:xfrm>
          <a:prstGeom prst="rect">
            <a:avLst/>
          </a:prstGeom>
          <a:noFill/>
        </p:spPr>
        <p:txBody>
          <a:bodyPr wrap="none" rtlCol="0">
            <a:spAutoFit/>
          </a:bodyPr>
          <a:lstStyle/>
          <a:p>
            <a:r>
              <a:rPr lang="zh-CN" altLang="en-US" b="1" dirty="0">
                <a:solidFill>
                  <a:schemeClr val="tx1">
                    <a:lumMod val="75000"/>
                    <a:lumOff val="25000"/>
                  </a:schemeClr>
                </a:solidFill>
              </a:rPr>
              <a:t>用户登陆对话框图</a:t>
            </a:r>
          </a:p>
        </p:txBody>
      </p:sp>
      <p:sp>
        <p:nvSpPr>
          <p:cNvPr id="12" name="文本框 11"/>
          <p:cNvSpPr txBox="1"/>
          <p:nvPr/>
        </p:nvSpPr>
        <p:spPr>
          <a:xfrm>
            <a:off x="818684" y="3539777"/>
            <a:ext cx="2162772" cy="369332"/>
          </a:xfrm>
          <a:prstGeom prst="rect">
            <a:avLst/>
          </a:prstGeom>
          <a:noFill/>
        </p:spPr>
        <p:txBody>
          <a:bodyPr wrap="none" rtlCol="0">
            <a:spAutoFit/>
          </a:bodyPr>
          <a:lstStyle/>
          <a:p>
            <a:r>
              <a:rPr lang="zh-CN" altLang="en-US" b="1" dirty="0">
                <a:solidFill>
                  <a:schemeClr val="tx1">
                    <a:lumMod val="75000"/>
                    <a:lumOff val="25000"/>
                  </a:schemeClr>
                </a:solidFill>
              </a:rPr>
              <a:t>对话框图合计</a:t>
            </a:r>
            <a:r>
              <a:rPr lang="en-US" altLang="zh-CN" b="1" dirty="0">
                <a:solidFill>
                  <a:schemeClr val="tx1">
                    <a:lumMod val="75000"/>
                    <a:lumOff val="25000"/>
                  </a:schemeClr>
                </a:solidFill>
              </a:rPr>
              <a:t>196</a:t>
            </a:r>
            <a:r>
              <a:rPr lang="zh-CN" altLang="en-US" b="1" dirty="0">
                <a:solidFill>
                  <a:schemeClr val="tx1">
                    <a:lumMod val="75000"/>
                    <a:lumOff val="25000"/>
                  </a:schemeClr>
                </a:solidFill>
              </a:rPr>
              <a:t>张</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p>
          </p:txBody>
        </p:sp>
      </p:grpSp>
      <p:sp>
        <p:nvSpPr>
          <p:cNvPr id="17" name="文本框 16"/>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p>
        </p:txBody>
      </p:sp>
      <p:sp>
        <p:nvSpPr>
          <p:cNvPr id="10" name="矩形 9"/>
          <p:cNvSpPr/>
          <p:nvPr/>
        </p:nvSpPr>
        <p:spPr>
          <a:xfrm>
            <a:off x="2185121" y="1410787"/>
            <a:ext cx="7821758" cy="1569660"/>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软件接口需求</a:t>
            </a:r>
            <a:endParaRPr lang="en-US" altLang="zh-CN" sz="2400"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zh-CN" sz="2400" kern="100" dirty="0">
                <a:solidFill>
                  <a:schemeClr val="bg2">
                    <a:lumMod val="25000"/>
                  </a:schemeClr>
                </a:solidFill>
                <a:latin typeface="Calibri" panose="020F0502020204030204" charset="0"/>
                <a:cs typeface="Times New Roman" panose="02020603050405020304" pitchFamily="18" charset="0"/>
              </a:rPr>
              <a:t>服务器操作系统：</a:t>
            </a:r>
            <a:r>
              <a:rPr lang="en-US" altLang="zh-CN" sz="2400" kern="100" dirty="0">
                <a:solidFill>
                  <a:schemeClr val="bg2">
                    <a:lumMod val="25000"/>
                  </a:schemeClr>
                </a:solidFill>
                <a:latin typeface="Calibri" panose="020F0502020204030204" charset="0"/>
                <a:cs typeface="Times New Roman" panose="02020603050405020304" pitchFamily="18" charset="0"/>
              </a:rPr>
              <a:t>Linux</a:t>
            </a:r>
            <a:endParaRPr lang="zh-CN" altLang="zh-CN" sz="2400"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zh-CN" sz="2400" kern="100" dirty="0">
                <a:solidFill>
                  <a:schemeClr val="bg2">
                    <a:lumMod val="25000"/>
                  </a:schemeClr>
                </a:solidFill>
                <a:latin typeface="Calibri" panose="020F0502020204030204" charset="0"/>
                <a:cs typeface="Times New Roman" panose="02020603050405020304" pitchFamily="18" charset="0"/>
              </a:rPr>
              <a:t>客户端操作系统：</a:t>
            </a:r>
            <a:r>
              <a:rPr lang="en-US" altLang="zh-CN" sz="2400" kern="100" dirty="0">
                <a:solidFill>
                  <a:schemeClr val="bg2">
                    <a:lumMod val="25000"/>
                  </a:schemeClr>
                </a:solidFill>
                <a:latin typeface="Calibri" panose="020F0502020204030204" charset="0"/>
                <a:cs typeface="Times New Roman" panose="02020603050405020304" pitchFamily="18" charset="0"/>
              </a:rPr>
              <a:t>Windows 7/8/10</a:t>
            </a:r>
            <a:r>
              <a:rPr lang="zh-CN" altLang="zh-CN" sz="2400" kern="100" dirty="0">
                <a:solidFill>
                  <a:schemeClr val="bg2">
                    <a:lumMod val="25000"/>
                  </a:schemeClr>
                </a:solidFill>
                <a:latin typeface="Calibri" panose="020F0502020204030204" charset="0"/>
                <a:cs typeface="Times New Roman" panose="02020603050405020304" pitchFamily="18" charset="0"/>
              </a:rPr>
              <a:t>，</a:t>
            </a:r>
            <a:r>
              <a:rPr lang="en-US" altLang="zh-CN" sz="2400" kern="100" dirty="0">
                <a:solidFill>
                  <a:schemeClr val="bg2">
                    <a:lumMod val="25000"/>
                  </a:schemeClr>
                </a:solidFill>
                <a:latin typeface="Calibri" panose="020F0502020204030204" charset="0"/>
                <a:cs typeface="Times New Roman" panose="02020603050405020304" pitchFamily="18" charset="0"/>
              </a:rPr>
              <a:t>IOS</a:t>
            </a:r>
            <a:r>
              <a:rPr lang="zh-CN" altLang="zh-CN" sz="2400" kern="100" dirty="0">
                <a:solidFill>
                  <a:schemeClr val="bg2">
                    <a:lumMod val="25000"/>
                  </a:schemeClr>
                </a:solidFill>
                <a:latin typeface="Calibri" panose="020F0502020204030204" charset="0"/>
                <a:cs typeface="Times New Roman" panose="02020603050405020304" pitchFamily="18" charset="0"/>
              </a:rPr>
              <a:t>，</a:t>
            </a:r>
            <a:r>
              <a:rPr lang="en-US" altLang="zh-CN" sz="2400" kern="100" dirty="0">
                <a:solidFill>
                  <a:schemeClr val="bg2">
                    <a:lumMod val="25000"/>
                  </a:schemeClr>
                </a:solidFill>
                <a:latin typeface="Calibri" panose="020F0502020204030204" charset="0"/>
                <a:cs typeface="Times New Roman" panose="02020603050405020304" pitchFamily="18" charset="0"/>
              </a:rPr>
              <a:t>Android</a:t>
            </a:r>
            <a:endParaRPr lang="zh-CN" altLang="zh-CN" sz="2400" kern="100" dirty="0">
              <a:solidFill>
                <a:schemeClr val="bg2">
                  <a:lumMod val="25000"/>
                </a:schemeClr>
              </a:solidFill>
              <a:latin typeface="Calibri" panose="020F0502020204030204" charset="0"/>
              <a:cs typeface="Times New Roman" panose="02020603050405020304" pitchFamily="18" charset="0"/>
            </a:endParaRPr>
          </a:p>
          <a:p>
            <a:r>
              <a:rPr lang="en-US" altLang="zh-CN" sz="2400" dirty="0">
                <a:solidFill>
                  <a:schemeClr val="bg2">
                    <a:lumMod val="25000"/>
                  </a:schemeClr>
                </a:solidFill>
                <a:latin typeface="Calibri" panose="020F0502020204030204" charset="0"/>
                <a:cs typeface="Times New Roman" panose="02020603050405020304" pitchFamily="18" charset="0"/>
              </a:rPr>
              <a:t>	</a:t>
            </a:r>
            <a:r>
              <a:rPr lang="zh-CN" altLang="zh-CN" sz="2400" dirty="0">
                <a:solidFill>
                  <a:schemeClr val="bg2">
                    <a:lumMod val="25000"/>
                  </a:schemeClr>
                </a:solidFill>
                <a:latin typeface="Calibri" panose="020F0502020204030204" charset="0"/>
                <a:cs typeface="Times New Roman" panose="02020603050405020304" pitchFamily="18" charset="0"/>
              </a:rPr>
              <a:t>客户端浏览器：</a:t>
            </a:r>
            <a:r>
              <a:rPr lang="en-US" altLang="zh-CN" sz="2400" dirty="0">
                <a:solidFill>
                  <a:schemeClr val="bg2">
                    <a:lumMod val="25000"/>
                  </a:schemeClr>
                </a:solidFill>
                <a:latin typeface="Calibri" panose="020F0502020204030204" charset="0"/>
                <a:cs typeface="Times New Roman" panose="02020603050405020304" pitchFamily="18" charset="0"/>
              </a:rPr>
              <a:t>Internet Explorer</a:t>
            </a:r>
            <a:r>
              <a:rPr lang="zh-CN" altLang="zh-CN" sz="2400" dirty="0">
                <a:solidFill>
                  <a:schemeClr val="bg2">
                    <a:lumMod val="25000"/>
                  </a:schemeClr>
                </a:solidFill>
                <a:latin typeface="Calibri" panose="020F0502020204030204" charset="0"/>
                <a:cs typeface="Times New Roman" panose="02020603050405020304" pitchFamily="18" charset="0"/>
              </a:rPr>
              <a:t>，</a:t>
            </a:r>
            <a:r>
              <a:rPr lang="en-US" altLang="zh-CN" sz="2400" dirty="0" err="1">
                <a:solidFill>
                  <a:schemeClr val="bg2">
                    <a:lumMod val="25000"/>
                  </a:schemeClr>
                </a:solidFill>
                <a:latin typeface="Calibri" panose="020F0502020204030204" charset="0"/>
                <a:cs typeface="Times New Roman" panose="02020603050405020304" pitchFamily="18" charset="0"/>
              </a:rPr>
              <a:t>FireFox</a:t>
            </a:r>
            <a:r>
              <a:rPr lang="zh-CN" altLang="zh-CN" sz="2400" dirty="0">
                <a:solidFill>
                  <a:schemeClr val="bg2">
                    <a:lumMod val="25000"/>
                  </a:schemeClr>
                </a:solidFill>
                <a:latin typeface="Calibri" panose="020F0502020204030204" charset="0"/>
                <a:cs typeface="Times New Roman" panose="02020603050405020304" pitchFamily="18" charset="0"/>
              </a:rPr>
              <a:t>，</a:t>
            </a:r>
            <a:r>
              <a:rPr lang="en-US" altLang="zh-CN" sz="2400" dirty="0" err="1">
                <a:solidFill>
                  <a:schemeClr val="bg2">
                    <a:lumMod val="25000"/>
                  </a:schemeClr>
                </a:solidFill>
                <a:latin typeface="Calibri" panose="020F0502020204030204" charset="0"/>
                <a:cs typeface="Times New Roman" panose="02020603050405020304" pitchFamily="18" charset="0"/>
              </a:rPr>
              <a:t>Chrom</a:t>
            </a:r>
            <a:endParaRPr lang="zh-CN" altLang="en-US" dirty="0">
              <a:solidFill>
                <a:schemeClr val="bg2">
                  <a:lumMod val="25000"/>
                </a:schemeClr>
              </a:solidFill>
            </a:endParaRPr>
          </a:p>
        </p:txBody>
      </p:sp>
      <p:sp>
        <p:nvSpPr>
          <p:cNvPr id="11" name="矩形 10"/>
          <p:cNvSpPr/>
          <p:nvPr/>
        </p:nvSpPr>
        <p:spPr>
          <a:xfrm>
            <a:off x="2109724" y="3435927"/>
            <a:ext cx="3840164" cy="1938992"/>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主流</a:t>
            </a:r>
            <a:r>
              <a:rPr lang="en-US" altLang="zh-CN" sz="2400" kern="100" dirty="0">
                <a:solidFill>
                  <a:schemeClr val="bg2">
                    <a:lumMod val="25000"/>
                  </a:schemeClr>
                </a:solidFill>
                <a:latin typeface="Calibri" panose="020F0502020204030204" charset="0"/>
                <a:cs typeface="Times New Roman" panose="02020603050405020304" pitchFamily="18" charset="0"/>
              </a:rPr>
              <a:t>web</a:t>
            </a:r>
            <a:r>
              <a:rPr lang="zh-CN" altLang="en-US" sz="2400" kern="100" dirty="0">
                <a:solidFill>
                  <a:schemeClr val="bg2">
                    <a:lumMod val="25000"/>
                  </a:schemeClr>
                </a:solidFill>
                <a:latin typeface="Calibri" panose="020F0502020204030204" charset="0"/>
                <a:cs typeface="Times New Roman" panose="02020603050405020304" pitchFamily="18" charset="0"/>
              </a:rPr>
              <a:t>服务器硬件：</a:t>
            </a:r>
            <a:endParaRPr lang="en-US" altLang="zh-CN" sz="2400" kern="100" dirty="0">
              <a:solidFill>
                <a:schemeClr val="bg2">
                  <a:lumMod val="25000"/>
                </a:schemeClr>
              </a:solidFill>
              <a:latin typeface="Calibri" panose="020F050202020403020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四核八线程 主</a:t>
            </a:r>
            <a:r>
              <a:rPr lang="en-US" altLang="zh-CN" sz="2400" kern="100" dirty="0">
                <a:solidFill>
                  <a:schemeClr val="bg2">
                    <a:lumMod val="25000"/>
                  </a:schemeClr>
                </a:solidFill>
                <a:latin typeface="Calibri" panose="020F0502020204030204" charset="0"/>
                <a:cs typeface="Times New Roman" panose="02020603050405020304" pitchFamily="18" charset="0"/>
              </a:rPr>
              <a:t>2.4GHz64GB</a:t>
            </a:r>
            <a:r>
              <a:rPr lang="zh-CN" altLang="en-US" sz="2400" kern="100" dirty="0">
                <a:solidFill>
                  <a:schemeClr val="bg2">
                    <a:lumMod val="25000"/>
                  </a:schemeClr>
                </a:solidFill>
                <a:latin typeface="Calibri" panose="020F0502020204030204" charset="0"/>
                <a:cs typeface="Times New Roman" panose="02020603050405020304" pitchFamily="18" charset="0"/>
              </a:rPr>
              <a:t>内存</a:t>
            </a:r>
            <a:endParaRPr lang="en-US" altLang="zh-CN" sz="2400" kern="100" dirty="0">
              <a:solidFill>
                <a:schemeClr val="bg2">
                  <a:lumMod val="25000"/>
                </a:schemeClr>
              </a:solidFill>
              <a:latin typeface="Calibri" panose="020F050202020403020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16G DDR4</a:t>
            </a:r>
            <a:r>
              <a:rPr lang="zh-CN" altLang="en-US" sz="2400" kern="100" dirty="0">
                <a:solidFill>
                  <a:schemeClr val="bg2">
                    <a:lumMod val="25000"/>
                  </a:schemeClr>
                </a:solidFill>
                <a:latin typeface="Calibri" panose="020F0502020204030204" charset="0"/>
                <a:cs typeface="Times New Roman" panose="02020603050405020304" pitchFamily="18" charset="0"/>
              </a:rPr>
              <a:t>内存</a:t>
            </a:r>
            <a:endParaRPr lang="en-US" altLang="zh-CN" sz="2400" kern="100" dirty="0">
              <a:solidFill>
                <a:schemeClr val="bg2">
                  <a:lumMod val="25000"/>
                </a:schemeClr>
              </a:solidFill>
              <a:latin typeface="Calibri" panose="020F050202020403020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512G SSD</a:t>
            </a:r>
            <a:r>
              <a:rPr lang="zh-CN" altLang="en-US" sz="2400" kern="100" dirty="0">
                <a:solidFill>
                  <a:schemeClr val="bg2">
                    <a:lumMod val="25000"/>
                  </a:schemeClr>
                </a:solidFill>
                <a:latin typeface="Calibri" panose="020F0502020204030204" charset="0"/>
                <a:cs typeface="Times New Roman" panose="02020603050405020304" pitchFamily="18" charset="0"/>
              </a:rPr>
              <a:t>固态硬盘</a:t>
            </a:r>
            <a:endParaRPr lang="zh-CN" altLang="zh-CN" sz="2400" kern="100" dirty="0">
              <a:solidFill>
                <a:schemeClr val="bg2">
                  <a:lumMod val="25000"/>
                </a:schemeClr>
              </a:solidFill>
              <a:latin typeface="Calibri" panose="020F0502020204030204" charset="0"/>
              <a:cs typeface="Times New Roman" panose="02020603050405020304" pitchFamily="18" charset="0"/>
            </a:endParaRPr>
          </a:p>
        </p:txBody>
      </p:sp>
      <p:sp>
        <p:nvSpPr>
          <p:cNvPr id="12" name="矩形 11"/>
          <p:cNvSpPr/>
          <p:nvPr/>
        </p:nvSpPr>
        <p:spPr>
          <a:xfrm>
            <a:off x="6647543" y="3429000"/>
            <a:ext cx="4768602" cy="2677656"/>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网络环境：</a:t>
            </a: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浙江大学城市学院校园内网宽带</a:t>
            </a: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浙江大学城市学院无线网</a:t>
            </a:r>
          </a:p>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注：手机端用户通过浙江大学城市学院无线网接入</a:t>
            </a:r>
          </a:p>
          <a:p>
            <a:pPr algn="just">
              <a:spcAft>
                <a:spcPts val="0"/>
              </a:spcAft>
            </a:pPr>
            <a:endParaRPr lang="zh-CN" altLang="zh-CN" sz="2400" kern="100" dirty="0">
              <a:solidFill>
                <a:schemeClr val="bg2">
                  <a:lumMod val="25000"/>
                </a:schemeClr>
              </a:solidFill>
              <a:latin typeface="Calibri" panose="020F0502020204030204"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p>
          </p:txBody>
        </p:sp>
      </p:grpSp>
      <p:sp>
        <p:nvSpPr>
          <p:cNvPr id="17" name="文本框 16"/>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p>
        </p:txBody>
      </p:sp>
      <p:sp>
        <p:nvSpPr>
          <p:cNvPr id="10" name="矩形 9"/>
          <p:cNvSpPr/>
          <p:nvPr/>
        </p:nvSpPr>
        <p:spPr>
          <a:xfrm>
            <a:off x="1643463" y="1481781"/>
            <a:ext cx="4174115" cy="3416320"/>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charset="0"/>
                <a:cs typeface="Times New Roman" panose="02020603050405020304" pitchFamily="18" charset="0"/>
              </a:rPr>
              <a:t>适用性：</a:t>
            </a: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系统界面简单，不存在难以理解或执行的操作。</a:t>
            </a: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大部分操作可以通过多种流程完成。</a:t>
            </a: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系统在学期内每天平均工作时间至少为</a:t>
            </a:r>
            <a:r>
              <a:rPr lang="en-US" altLang="zh-CN" sz="2400" kern="100" dirty="0">
                <a:solidFill>
                  <a:schemeClr val="bg2">
                    <a:lumMod val="25000"/>
                  </a:schemeClr>
                </a:solidFill>
                <a:latin typeface="Calibri" panose="020F0502020204030204" charset="0"/>
                <a:cs typeface="Times New Roman" panose="02020603050405020304" pitchFamily="18" charset="0"/>
              </a:rPr>
              <a:t>16</a:t>
            </a:r>
            <a:r>
              <a:rPr lang="zh-CN" altLang="en-US" sz="2400" kern="100" dirty="0">
                <a:solidFill>
                  <a:schemeClr val="bg2">
                    <a:lumMod val="25000"/>
                  </a:schemeClr>
                </a:solidFill>
                <a:latin typeface="Calibri" panose="020F0502020204030204" charset="0"/>
                <a:cs typeface="Times New Roman" panose="02020603050405020304" pitchFamily="18" charset="0"/>
              </a:rPr>
              <a:t>小时（</a:t>
            </a:r>
            <a:r>
              <a:rPr lang="en-US" altLang="zh-CN" sz="2400" kern="100" dirty="0">
                <a:solidFill>
                  <a:schemeClr val="bg2">
                    <a:lumMod val="25000"/>
                  </a:schemeClr>
                </a:solidFill>
                <a:latin typeface="Calibri" panose="020F0502020204030204" charset="0"/>
                <a:cs typeface="Times New Roman" panose="02020603050405020304" pitchFamily="18" charset="0"/>
              </a:rPr>
              <a:t>8</a:t>
            </a:r>
            <a:r>
              <a:rPr lang="zh-CN" altLang="en-US" sz="2400" kern="100" dirty="0">
                <a:solidFill>
                  <a:schemeClr val="bg2">
                    <a:lumMod val="25000"/>
                  </a:schemeClr>
                </a:solidFill>
                <a:latin typeface="Calibri" panose="020F0502020204030204" charset="0"/>
                <a:cs typeface="Times New Roman" panose="02020603050405020304" pitchFamily="18" charset="0"/>
              </a:rPr>
              <a:t>点到</a:t>
            </a:r>
            <a:r>
              <a:rPr lang="en-US" altLang="zh-CN" sz="2400" kern="100" dirty="0">
                <a:solidFill>
                  <a:schemeClr val="bg2">
                    <a:lumMod val="25000"/>
                  </a:schemeClr>
                </a:solidFill>
                <a:latin typeface="Calibri" panose="020F0502020204030204" charset="0"/>
                <a:cs typeface="Times New Roman" panose="02020603050405020304" pitchFamily="18" charset="0"/>
              </a:rPr>
              <a:t>24</a:t>
            </a:r>
            <a:r>
              <a:rPr lang="zh-CN" altLang="en-US" sz="2400" kern="100" dirty="0">
                <a:solidFill>
                  <a:schemeClr val="bg2">
                    <a:lumMod val="25000"/>
                  </a:schemeClr>
                </a:solidFill>
                <a:latin typeface="Calibri" panose="020F0502020204030204" charset="0"/>
                <a:cs typeface="Times New Roman" panose="02020603050405020304" pitchFamily="18" charset="0"/>
              </a:rPr>
              <a:t>点）的工作情况下，保证系统正常稳定运行。</a:t>
            </a:r>
          </a:p>
        </p:txBody>
      </p:sp>
      <p:sp>
        <p:nvSpPr>
          <p:cNvPr id="11" name="矩形 10"/>
          <p:cNvSpPr/>
          <p:nvPr/>
        </p:nvSpPr>
        <p:spPr>
          <a:xfrm>
            <a:off x="6708373" y="2090172"/>
            <a:ext cx="3840164" cy="2677656"/>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charset="0"/>
                <a:cs typeface="Times New Roman" panose="02020603050405020304" pitchFamily="18" charset="0"/>
              </a:rPr>
              <a:t>性能：</a:t>
            </a:r>
          </a:p>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支持</a:t>
            </a:r>
            <a:r>
              <a:rPr lang="en-US" altLang="zh-CN" sz="2400" kern="100" dirty="0">
                <a:solidFill>
                  <a:schemeClr val="bg2">
                    <a:lumMod val="25000"/>
                  </a:schemeClr>
                </a:solidFill>
                <a:latin typeface="Calibri" panose="020F0502020204030204" charset="0"/>
                <a:cs typeface="Times New Roman" panose="02020603050405020304" pitchFamily="18" charset="0"/>
              </a:rPr>
              <a:t>300</a:t>
            </a:r>
            <a:r>
              <a:rPr lang="zh-CN" altLang="en-US" sz="2400" kern="100" dirty="0">
                <a:solidFill>
                  <a:schemeClr val="bg2">
                    <a:lumMod val="25000"/>
                  </a:schemeClr>
                </a:solidFill>
                <a:latin typeface="Calibri" panose="020F0502020204030204" charset="0"/>
                <a:cs typeface="Times New Roman" panose="02020603050405020304" pitchFamily="18" charset="0"/>
              </a:rPr>
              <a:t>人同时在线，每个页面的平均响应时间小于</a:t>
            </a:r>
            <a:r>
              <a:rPr lang="en-US" altLang="zh-CN" sz="2400" kern="100" dirty="0">
                <a:solidFill>
                  <a:schemeClr val="bg2">
                    <a:lumMod val="25000"/>
                  </a:schemeClr>
                </a:solidFill>
                <a:latin typeface="Calibri" panose="020F0502020204030204" charset="0"/>
                <a:cs typeface="Times New Roman" panose="02020603050405020304" pitchFamily="18" charset="0"/>
              </a:rPr>
              <a:t>1</a:t>
            </a:r>
            <a:r>
              <a:rPr lang="zh-CN" altLang="en-US" sz="2400" kern="100" dirty="0">
                <a:solidFill>
                  <a:schemeClr val="bg2">
                    <a:lumMod val="25000"/>
                  </a:schemeClr>
                </a:solidFill>
                <a:latin typeface="Calibri" panose="020F0502020204030204" charset="0"/>
                <a:cs typeface="Times New Roman" panose="02020603050405020304" pitchFamily="18" charset="0"/>
              </a:rPr>
              <a:t>秒。</a:t>
            </a:r>
          </a:p>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支持</a:t>
            </a:r>
            <a:r>
              <a:rPr lang="en-US" altLang="zh-CN" sz="2400" kern="100" dirty="0">
                <a:solidFill>
                  <a:schemeClr val="bg2">
                    <a:lumMod val="25000"/>
                  </a:schemeClr>
                </a:solidFill>
                <a:latin typeface="Calibri" panose="020F0502020204030204" charset="0"/>
                <a:cs typeface="Times New Roman" panose="02020603050405020304" pitchFamily="18" charset="0"/>
              </a:rPr>
              <a:t>300</a:t>
            </a:r>
            <a:r>
              <a:rPr lang="zh-CN" altLang="en-US" sz="2400" kern="100" dirty="0">
                <a:solidFill>
                  <a:schemeClr val="bg2">
                    <a:lumMod val="25000"/>
                  </a:schemeClr>
                </a:solidFill>
                <a:latin typeface="Calibri" panose="020F0502020204030204" charset="0"/>
                <a:cs typeface="Times New Roman" panose="02020603050405020304" pitchFamily="18" charset="0"/>
              </a:rPr>
              <a:t>人同时上传或下载资源，对于资源的传输要对客户端进行限流。</a:t>
            </a:r>
          </a:p>
        </p:txBody>
      </p:sp>
      <p:sp>
        <p:nvSpPr>
          <p:cNvPr id="12" name="矩形 11"/>
          <p:cNvSpPr/>
          <p:nvPr/>
        </p:nvSpPr>
        <p:spPr>
          <a:xfrm>
            <a:off x="1643463" y="5003798"/>
            <a:ext cx="4768602" cy="1200329"/>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charset="0"/>
                <a:cs typeface="Times New Roman" panose="02020603050405020304" pitchFamily="18" charset="0"/>
              </a:rPr>
              <a:t>安全性：</a:t>
            </a: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账户需实名认证并绑定学号或教工号以验证学生或老师身份。</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sp>
        <p:nvSpPr>
          <p:cNvPr id="2" name="文本框 1"/>
          <p:cNvSpPr txBox="1"/>
          <p:nvPr/>
        </p:nvSpPr>
        <p:spPr>
          <a:xfrm>
            <a:off x="3060812" y="1462723"/>
            <a:ext cx="1415772" cy="461665"/>
          </a:xfrm>
          <a:prstGeom prst="rect">
            <a:avLst/>
          </a:prstGeom>
          <a:noFill/>
        </p:spPr>
        <p:txBody>
          <a:bodyPr wrap="none" rtlCol="0">
            <a:spAutoFit/>
          </a:bodyPr>
          <a:lstStyle/>
          <a:p>
            <a:r>
              <a:rPr lang="zh-CN" altLang="en-US" sz="2400" b="1" dirty="0">
                <a:solidFill>
                  <a:schemeClr val="tx1">
                    <a:lumMod val="65000"/>
                    <a:lumOff val="35000"/>
                  </a:schemeClr>
                </a:solidFill>
              </a:rPr>
              <a:t>打分公式</a:t>
            </a:r>
          </a:p>
        </p:txBody>
      </p:sp>
      <p:sp>
        <p:nvSpPr>
          <p:cNvPr id="3" name="矩形 2"/>
          <p:cNvSpPr/>
          <p:nvPr/>
        </p:nvSpPr>
        <p:spPr>
          <a:xfrm>
            <a:off x="3048000" y="1924388"/>
            <a:ext cx="6096000" cy="3693319"/>
          </a:xfrm>
          <a:prstGeom prst="rect">
            <a:avLst/>
          </a:prstGeom>
        </p:spPr>
        <p:txBody>
          <a:bodyPr>
            <a:spAutoFit/>
          </a:bodyPr>
          <a:lstStyle/>
          <a:p>
            <a:r>
              <a:rPr lang="zh-CN" altLang="en-US" dirty="0">
                <a:solidFill>
                  <a:schemeClr val="tx1">
                    <a:lumMod val="85000"/>
                    <a:lumOff val="15000"/>
                  </a:schemeClr>
                </a:solidFill>
              </a:rPr>
              <a:t>单项功能点价值计算方法为：价值 = 相对收益 + 相对损失</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单项功能点价值%计算方法为：价值% = 单项功能点价值 / 所有功能点价值和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单项功能点成本%计算方法为：成本% = 单项功能点相对成本 / 所有功能点相对成本和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单项功能点风险%计算方法为：风险% = 单项功能点相对风险 / 所有功能点相对风险和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单项功能点优先级计算方法为：（（价值%）/（成本%*成本相对权重 + 风险%*风险相对权重））* 用户权值</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95" y="1078098"/>
            <a:ext cx="10852609" cy="540271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47" y="910371"/>
            <a:ext cx="10440305" cy="503725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sp>
        <p:nvSpPr>
          <p:cNvPr id="12" name="文本框 11"/>
          <p:cNvSpPr txBox="1"/>
          <p:nvPr/>
        </p:nvSpPr>
        <p:spPr>
          <a:xfrm>
            <a:off x="8825345" y="6188527"/>
            <a:ext cx="215956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QFD</a:t>
            </a:r>
            <a:r>
              <a:rPr lang="zh-CN" altLang="en-US" dirty="0">
                <a:solidFill>
                  <a:schemeClr val="bg2">
                    <a:lumMod val="25000"/>
                  </a:schemeClr>
                </a:solidFill>
              </a:rPr>
              <a:t>文档</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80" y="1096819"/>
            <a:ext cx="11303977" cy="460401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JAD</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会议</a:t>
              </a:r>
            </a:p>
          </p:txBody>
        </p:sp>
      </p:gr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9015" t="533"/>
          <a:stretch>
            <a:fillRect/>
          </a:stretch>
        </p:blipFill>
        <p:spPr>
          <a:xfrm>
            <a:off x="3030220" y="106869"/>
            <a:ext cx="5362682" cy="6644262"/>
          </a:xfrm>
          <a:prstGeom prst="rect">
            <a:avLst/>
          </a:prstGeom>
        </p:spPr>
      </p:pic>
      <p:sp>
        <p:nvSpPr>
          <p:cNvPr id="12" name="文本框 11"/>
          <p:cNvSpPr txBox="1"/>
          <p:nvPr/>
        </p:nvSpPr>
        <p:spPr>
          <a:xfrm>
            <a:off x="8825345" y="6188527"/>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a:t>
            </a:r>
          </a:p>
        </p:txBody>
      </p:sp>
      <p:sp>
        <p:nvSpPr>
          <p:cNvPr id="2" name="文本框 1"/>
          <p:cNvSpPr txBox="1"/>
          <p:nvPr/>
        </p:nvSpPr>
        <p:spPr>
          <a:xfrm>
            <a:off x="653415" y="2890519"/>
            <a:ext cx="2376805" cy="369332"/>
          </a:xfrm>
          <a:prstGeom prst="rect">
            <a:avLst/>
          </a:prstGeom>
          <a:noFill/>
        </p:spPr>
        <p:txBody>
          <a:bodyPr wrap="none" rtlCol="0">
            <a:spAutoFit/>
          </a:bodyPr>
          <a:lstStyle/>
          <a:p>
            <a:r>
              <a:rPr lang="en-US" altLang="zh-CN" dirty="0">
                <a:solidFill>
                  <a:schemeClr val="tx1">
                    <a:lumMod val="85000"/>
                    <a:lumOff val="15000"/>
                  </a:schemeClr>
                </a:solidFill>
              </a:rPr>
              <a:t>JAD</a:t>
            </a:r>
            <a:r>
              <a:rPr lang="zh-CN" altLang="en-US" dirty="0">
                <a:solidFill>
                  <a:schemeClr val="tx1">
                    <a:lumMod val="85000"/>
                    <a:lumOff val="15000"/>
                  </a:schemeClr>
                </a:solidFill>
              </a:rPr>
              <a:t>会议记录（部分）</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需求冲突</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994" y="904458"/>
            <a:ext cx="9056012" cy="52723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阶段演示材料</a:t>
              </a:r>
            </a:p>
          </p:txBody>
        </p:sp>
      </p:gr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359" r="41830"/>
          <a:stretch>
            <a:fillRect/>
          </a:stretch>
        </p:blipFill>
        <p:spPr>
          <a:xfrm>
            <a:off x="1084702" y="2069632"/>
            <a:ext cx="4411375" cy="3312729"/>
          </a:xfrm>
          <a:prstGeom prst="rect">
            <a:avLst/>
          </a:prstGeom>
        </p:spPr>
      </p:pic>
      <p:sp>
        <p:nvSpPr>
          <p:cNvPr id="5" name="文本框 4"/>
          <p:cNvSpPr txBox="1"/>
          <p:nvPr/>
        </p:nvSpPr>
        <p:spPr>
          <a:xfrm>
            <a:off x="1966649" y="1379984"/>
            <a:ext cx="3421962" cy="400110"/>
          </a:xfrm>
          <a:prstGeom prst="rect">
            <a:avLst/>
          </a:prstGeom>
          <a:noFill/>
        </p:spPr>
        <p:txBody>
          <a:bodyPr wrap="none" rtlCol="0">
            <a:spAutoFit/>
          </a:bodyPr>
          <a:lstStyle/>
          <a:p>
            <a:r>
              <a:rPr lang="zh-CN" altLang="en-US" sz="2000" b="1" dirty="0">
                <a:solidFill>
                  <a:schemeClr val="tx1">
                    <a:lumMod val="65000"/>
                    <a:lumOff val="35000"/>
                  </a:schemeClr>
                </a:solidFill>
              </a:rPr>
              <a:t>例：需求变更演示材料及</a:t>
            </a:r>
            <a:r>
              <a:rPr lang="en-US" altLang="zh-CN" sz="2000" b="1" dirty="0">
                <a:solidFill>
                  <a:schemeClr val="tx1">
                    <a:lumMod val="65000"/>
                    <a:lumOff val="35000"/>
                  </a:schemeClr>
                </a:solidFill>
              </a:rPr>
              <a:t>PPT</a:t>
            </a:r>
            <a:endParaRPr lang="zh-CN" altLang="en-US" sz="2000" b="1" dirty="0">
              <a:solidFill>
                <a:schemeClr val="tx1">
                  <a:lumMod val="65000"/>
                  <a:lumOff val="35000"/>
                </a:schemeClr>
              </a:solidFill>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713" y="2069632"/>
            <a:ext cx="3903923" cy="331272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数据字典</a:t>
              </a:r>
            </a:p>
          </p:txBody>
        </p:sp>
      </p:grpSp>
      <p:sp>
        <p:nvSpPr>
          <p:cNvPr id="12" name="文本框 11"/>
          <p:cNvSpPr txBox="1"/>
          <p:nvPr/>
        </p:nvSpPr>
        <p:spPr>
          <a:xfrm>
            <a:off x="7972653" y="6143648"/>
            <a:ext cx="359265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数据字典</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643" y="1441346"/>
            <a:ext cx="7728646" cy="3637010"/>
          </a:xfrm>
          <a:prstGeom prst="rect">
            <a:avLst/>
          </a:prstGeom>
        </p:spPr>
      </p:pic>
      <p:sp>
        <p:nvSpPr>
          <p:cNvPr id="7" name="文本框 6"/>
          <p:cNvSpPr txBox="1"/>
          <p:nvPr/>
        </p:nvSpPr>
        <p:spPr>
          <a:xfrm>
            <a:off x="597605" y="2890519"/>
            <a:ext cx="2037737" cy="369332"/>
          </a:xfrm>
          <a:prstGeom prst="rect">
            <a:avLst/>
          </a:prstGeom>
          <a:noFill/>
        </p:spPr>
        <p:txBody>
          <a:bodyPr wrap="none" rtlCol="0">
            <a:spAutoFit/>
          </a:bodyPr>
          <a:lstStyle/>
          <a:p>
            <a:r>
              <a:rPr lang="zh-CN" altLang="en-US" b="1" dirty="0">
                <a:solidFill>
                  <a:schemeClr val="tx1">
                    <a:lumMod val="75000"/>
                    <a:lumOff val="25000"/>
                  </a:schemeClr>
                </a:solidFill>
              </a:rPr>
              <a:t>账号密码数据字典</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ER</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66" y="818297"/>
            <a:ext cx="9464247" cy="5739562"/>
          </a:xfrm>
          <a:prstGeom prst="rect">
            <a:avLst/>
          </a:prstGeom>
        </p:spPr>
      </p:pic>
      <p:sp>
        <p:nvSpPr>
          <p:cNvPr id="12" name="文本框 11"/>
          <p:cNvSpPr txBox="1"/>
          <p:nvPr/>
        </p:nvSpPr>
        <p:spPr>
          <a:xfrm>
            <a:off x="8477536" y="6373193"/>
            <a:ext cx="3137397"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PRD2018-G03-ER</a:t>
            </a:r>
            <a:r>
              <a:rPr lang="zh-CN" altLang="en-US" dirty="0">
                <a:solidFill>
                  <a:schemeClr val="bg2">
                    <a:lumMod val="25000"/>
                  </a:schemeClr>
                </a:solidFill>
              </a:rPr>
              <a:t>图</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945"/>
            <a:chOff x="-84" y="-4188"/>
            <a:chExt cx="4856" cy="10507"/>
          </a:xfrm>
        </p:grpSpPr>
        <p:grpSp>
          <p:nvGrpSpPr>
            <p:cNvPr id="33" name="组合 32"/>
            <p:cNvGrpSpPr/>
            <p:nvPr/>
          </p:nvGrpSpPr>
          <p:grpSpPr>
            <a:xfrm rot="17700000" flipH="1">
              <a:off x="-3130" y="-1142"/>
              <a:ext cx="10507" cy="4416"/>
              <a:chOff x="4235" y="0"/>
              <a:chExt cx="10193"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UML</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图例</a:t>
              </a:r>
            </a:p>
          </p:txBody>
        </p:sp>
      </p:grpSp>
      <p:sp>
        <p:nvSpPr>
          <p:cNvPr id="12" name="文本框 11"/>
          <p:cNvSpPr txBox="1"/>
          <p:nvPr/>
        </p:nvSpPr>
        <p:spPr>
          <a:xfrm>
            <a:off x="8321525" y="6244625"/>
            <a:ext cx="336181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顺序图</a:t>
            </a: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r="2409" b="38468"/>
          <a:stretch>
            <a:fillRect/>
          </a:stretch>
        </p:blipFill>
        <p:spPr>
          <a:xfrm>
            <a:off x="2189566" y="1430678"/>
            <a:ext cx="7812868" cy="4219895"/>
          </a:xfrm>
          <a:prstGeom prst="rect">
            <a:avLst/>
          </a:prstGeom>
        </p:spPr>
      </p:pic>
      <p:sp>
        <p:nvSpPr>
          <p:cNvPr id="6" name="文本框 5"/>
          <p:cNvSpPr txBox="1"/>
          <p:nvPr/>
        </p:nvSpPr>
        <p:spPr>
          <a:xfrm>
            <a:off x="5195753" y="916736"/>
            <a:ext cx="1800493" cy="369332"/>
          </a:xfrm>
          <a:prstGeom prst="rect">
            <a:avLst/>
          </a:prstGeom>
          <a:noFill/>
        </p:spPr>
        <p:txBody>
          <a:bodyPr wrap="none" rtlCol="0">
            <a:spAutoFit/>
          </a:bodyPr>
          <a:lstStyle/>
          <a:p>
            <a:r>
              <a:rPr lang="zh-CN" altLang="en-US" b="1" dirty="0">
                <a:solidFill>
                  <a:schemeClr val="tx1">
                    <a:lumMod val="65000"/>
                    <a:lumOff val="35000"/>
                  </a:schemeClr>
                </a:solidFill>
              </a:rPr>
              <a:t>用户登陆顺序图</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测试用例</a:t>
              </a:r>
            </a:p>
          </p:txBody>
        </p:sp>
      </p:grpSp>
      <p:sp>
        <p:nvSpPr>
          <p:cNvPr id="12" name="文本框 11"/>
          <p:cNvSpPr txBox="1"/>
          <p:nvPr/>
        </p:nvSpPr>
        <p:spPr>
          <a:xfrm>
            <a:off x="9210551" y="6488668"/>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详情见测试用例</a:t>
            </a:r>
          </a:p>
        </p:txBody>
      </p:sp>
      <p:graphicFrame>
        <p:nvGraphicFramePr>
          <p:cNvPr id="2" name="表格 1"/>
          <p:cNvGraphicFramePr>
            <a:graphicFrameLocks noGrp="1"/>
          </p:cNvGraphicFramePr>
          <p:nvPr/>
        </p:nvGraphicFramePr>
        <p:xfrm>
          <a:off x="3189409" y="377190"/>
          <a:ext cx="7750161" cy="6137204"/>
        </p:xfrm>
        <a:graphic>
          <a:graphicData uri="http://schemas.openxmlformats.org/drawingml/2006/table">
            <a:tbl>
              <a:tblPr firstRow="1" firstCol="1" bandRow="1">
                <a:tableStyleId>{F5AB1C69-6EDB-4FF4-983F-18BD219EF322}</a:tableStyleId>
              </a:tblPr>
              <a:tblGrid>
                <a:gridCol w="2766798">
                  <a:extLst>
                    <a:ext uri="{9D8B030D-6E8A-4147-A177-3AD203B41FA5}">
                      <a16:colId xmlns:a16="http://schemas.microsoft.com/office/drawing/2014/main" val="20000"/>
                    </a:ext>
                  </a:extLst>
                </a:gridCol>
                <a:gridCol w="917040">
                  <a:extLst>
                    <a:ext uri="{9D8B030D-6E8A-4147-A177-3AD203B41FA5}">
                      <a16:colId xmlns:a16="http://schemas.microsoft.com/office/drawing/2014/main" val="20001"/>
                    </a:ext>
                  </a:extLst>
                </a:gridCol>
                <a:gridCol w="4066323">
                  <a:extLst>
                    <a:ext uri="{9D8B030D-6E8A-4147-A177-3AD203B41FA5}">
                      <a16:colId xmlns:a16="http://schemas.microsoft.com/office/drawing/2014/main" val="20002"/>
                    </a:ext>
                  </a:extLst>
                </a:gridCol>
              </a:tblGrid>
              <a:tr h="0">
                <a:tc>
                  <a:txBody>
                    <a:bodyPr/>
                    <a:lstStyle/>
                    <a:p>
                      <a:pPr algn="l">
                        <a:spcAft>
                          <a:spcPts val="0"/>
                        </a:spcAft>
                      </a:pPr>
                      <a:r>
                        <a:rPr lang="zh-CN" sz="1600">
                          <a:effectLst/>
                        </a:rPr>
                        <a:t>测试用例编号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en-US" sz="1600">
                          <a:effectLst/>
                        </a:rPr>
                        <a:t>TC-1-2</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marL="61859" marR="61859" marT="0" marB="0"/>
                </a:tc>
                <a:extLst>
                  <a:ext uri="{0D108BD9-81ED-4DB2-BD59-A6C34878D82A}">
                    <a16:rowId xmlns:a16="http://schemas.microsoft.com/office/drawing/2014/main" val="10000"/>
                  </a:ext>
                </a:extLst>
              </a:tr>
              <a:tr h="159249">
                <a:tc>
                  <a:txBody>
                    <a:bodyPr/>
                    <a:lstStyle/>
                    <a:p>
                      <a:pPr algn="l">
                        <a:spcAft>
                          <a:spcPts val="0"/>
                        </a:spcAft>
                      </a:pPr>
                      <a:r>
                        <a:rPr lang="zh-CN" sz="1600">
                          <a:effectLst/>
                        </a:rPr>
                        <a:t>测试用例名称</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altLang="en-US" sz="1600" dirty="0">
                          <a:effectLst/>
                        </a:rPr>
                        <a:t>登陆</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marL="61859" marR="61859" marT="0" marB="0"/>
                </a:tc>
                <a:extLst>
                  <a:ext uri="{0D108BD9-81ED-4DB2-BD59-A6C34878D82A}">
                    <a16:rowId xmlns:a16="http://schemas.microsoft.com/office/drawing/2014/main" val="10001"/>
                  </a:ext>
                </a:extLst>
              </a:tr>
              <a:tr h="159249">
                <a:tc>
                  <a:txBody>
                    <a:bodyPr/>
                    <a:lstStyle/>
                    <a:p>
                      <a:pPr algn="l">
                        <a:spcAft>
                          <a:spcPts val="0"/>
                        </a:spcAft>
                      </a:pPr>
                      <a:r>
                        <a:rPr lang="zh-CN" sz="1600">
                          <a:effectLst/>
                        </a:rPr>
                        <a:t>用例来源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dirty="0">
                          <a:effectLst/>
                        </a:rPr>
                        <a:t>登录</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marL="61859" marR="61859" marT="0" marB="0"/>
                </a:tc>
                <a:extLst>
                  <a:ext uri="{0D108BD9-81ED-4DB2-BD59-A6C34878D82A}">
                    <a16:rowId xmlns:a16="http://schemas.microsoft.com/office/drawing/2014/main" val="10002"/>
                  </a:ext>
                </a:extLst>
              </a:tr>
              <a:tr h="159249">
                <a:tc>
                  <a:txBody>
                    <a:bodyPr/>
                    <a:lstStyle/>
                    <a:p>
                      <a:pPr algn="l">
                        <a:spcAft>
                          <a:spcPts val="0"/>
                        </a:spcAft>
                      </a:pPr>
                      <a:r>
                        <a:rPr lang="zh-CN" sz="1600">
                          <a:effectLst/>
                        </a:rPr>
                        <a:t>参与者</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注册用户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marL="61859" marR="61859" marT="0" marB="0"/>
                </a:tc>
                <a:extLst>
                  <a:ext uri="{0D108BD9-81ED-4DB2-BD59-A6C34878D82A}">
                    <a16:rowId xmlns:a16="http://schemas.microsoft.com/office/drawing/2014/main" val="10003"/>
                  </a:ext>
                </a:extLst>
              </a:tr>
              <a:tr h="159249">
                <a:tc>
                  <a:txBody>
                    <a:bodyPr/>
                    <a:lstStyle/>
                    <a:p>
                      <a:pPr algn="l">
                        <a:spcAft>
                          <a:spcPts val="0"/>
                        </a:spcAft>
                      </a:pPr>
                      <a:r>
                        <a:rPr lang="zh-CN" sz="1600">
                          <a:effectLst/>
                        </a:rPr>
                        <a:t>测试方法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黑盒测试</a:t>
                      </a:r>
                      <a:r>
                        <a:rPr lang="en-US" sz="1600">
                          <a:effectLst/>
                        </a:rPr>
                        <a:t>-</a:t>
                      </a:r>
                      <a:r>
                        <a:rPr lang="zh-CN" sz="1600">
                          <a:effectLst/>
                        </a:rPr>
                        <a:t>等价类划分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marL="61859" marR="61859" marT="0" marB="0"/>
                </a:tc>
                <a:extLst>
                  <a:ext uri="{0D108BD9-81ED-4DB2-BD59-A6C34878D82A}">
                    <a16:rowId xmlns:a16="http://schemas.microsoft.com/office/drawing/2014/main" val="10004"/>
                  </a:ext>
                </a:extLst>
              </a:tr>
              <a:tr h="159249">
                <a:tc>
                  <a:txBody>
                    <a:bodyPr/>
                    <a:lstStyle/>
                    <a:p>
                      <a:pPr algn="l">
                        <a:spcAft>
                          <a:spcPts val="0"/>
                        </a:spcAft>
                      </a:pPr>
                      <a:r>
                        <a:rPr lang="zh-CN" sz="1600">
                          <a:effectLst/>
                        </a:rPr>
                        <a:t>前置条件</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登录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marL="61859" marR="61859" marT="0" marB="0"/>
                </a:tc>
                <a:extLst>
                  <a:ext uri="{0D108BD9-81ED-4DB2-BD59-A6C34878D82A}">
                    <a16:rowId xmlns:a16="http://schemas.microsoft.com/office/drawing/2014/main" val="10005"/>
                  </a:ext>
                </a:extLst>
              </a:tr>
              <a:tr h="159249">
                <a:tc>
                  <a:txBody>
                    <a:bodyPr/>
                    <a:lstStyle/>
                    <a:p>
                      <a:pPr algn="l">
                        <a:spcAft>
                          <a:spcPts val="0"/>
                        </a:spcAft>
                      </a:pPr>
                      <a:r>
                        <a:rPr lang="zh-CN" sz="1600">
                          <a:effectLst/>
                        </a:rPr>
                        <a:t>场景</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用户登录时填写其登录账号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marL="61859" marR="61859" marT="0" marB="0"/>
                </a:tc>
                <a:extLst>
                  <a:ext uri="{0D108BD9-81ED-4DB2-BD59-A6C34878D82A}">
                    <a16:rowId xmlns:a16="http://schemas.microsoft.com/office/drawing/2014/main" val="10006"/>
                  </a:ext>
                </a:extLst>
              </a:tr>
              <a:tr h="318498">
                <a:tc>
                  <a:txBody>
                    <a:bodyPr/>
                    <a:lstStyle/>
                    <a:p>
                      <a:pPr algn="l">
                        <a:spcAft>
                          <a:spcPts val="0"/>
                        </a:spcAft>
                      </a:pPr>
                      <a:r>
                        <a:rPr lang="zh-CN" sz="1600" dirty="0">
                          <a:effectLst/>
                        </a:rPr>
                        <a:t>测试目的</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测试系统是否能判断用户输入的登陆账号与密码是否匹配已经用户是否输入了登陆账号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marL="61859" marR="61859" marT="0" marB="0"/>
                </a:tc>
                <a:extLst>
                  <a:ext uri="{0D108BD9-81ED-4DB2-BD59-A6C34878D82A}">
                    <a16:rowId xmlns:a16="http://schemas.microsoft.com/office/drawing/2014/main" val="10007"/>
                  </a:ext>
                </a:extLst>
              </a:tr>
              <a:tr h="756458">
                <a:tc gridSpan="3">
                  <a:txBody>
                    <a:bodyPr/>
                    <a:lstStyle/>
                    <a:p>
                      <a:pPr algn="l">
                        <a:spcAft>
                          <a:spcPts val="0"/>
                        </a:spcAft>
                      </a:pPr>
                      <a:r>
                        <a:rPr lang="zh-CN" sz="1600" dirty="0">
                          <a:effectLst/>
                        </a:rPr>
                        <a:t>初始条件和背景：无</a:t>
                      </a:r>
                    </a:p>
                    <a:p>
                      <a:pPr algn="l">
                        <a:spcAft>
                          <a:spcPts val="0"/>
                        </a:spcAft>
                      </a:pPr>
                      <a:r>
                        <a:rPr lang="zh-CN" sz="1600" dirty="0">
                          <a:effectLst/>
                        </a:rPr>
                        <a:t>系统：</a:t>
                      </a:r>
                      <a:r>
                        <a:rPr lang="en-US" sz="1600" dirty="0">
                          <a:effectLst/>
                        </a:rPr>
                        <a:t>WEB</a:t>
                      </a:r>
                      <a:r>
                        <a:rPr lang="zh-CN" sz="1600" dirty="0">
                          <a:effectLst/>
                        </a:rPr>
                        <a:t>端</a:t>
                      </a:r>
                    </a:p>
                    <a:p>
                      <a:pPr algn="l">
                        <a:spcAft>
                          <a:spcPts val="0"/>
                        </a:spcAft>
                      </a:pPr>
                      <a:r>
                        <a:rPr lang="zh-CN" sz="1600" dirty="0">
                          <a:effectLst/>
                        </a:rPr>
                        <a:t>注释：无</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a:tc>
                <a:tc hMerge="1">
                  <a:txBody>
                    <a:bodyPr/>
                    <a:lstStyle/>
                    <a:p>
                      <a:endParaRPr lang="zh-CN"/>
                    </a:p>
                  </a:txBody>
                  <a:tcPr marL="61859" marR="61859" marT="0" marB="0"/>
                </a:tc>
                <a:extLst>
                  <a:ext uri="{0D108BD9-81ED-4DB2-BD59-A6C34878D82A}">
                    <a16:rowId xmlns:a16="http://schemas.microsoft.com/office/drawing/2014/main" val="10008"/>
                  </a:ext>
                </a:extLst>
              </a:tr>
              <a:tr h="260106">
                <a:tc gridSpan="2">
                  <a:txBody>
                    <a:bodyPr/>
                    <a:lstStyle/>
                    <a:p>
                      <a:pPr algn="l">
                        <a:spcAft>
                          <a:spcPts val="0"/>
                        </a:spcAft>
                      </a:pPr>
                      <a:r>
                        <a:rPr lang="zh-CN" sz="1600">
                          <a:effectLst/>
                        </a:rPr>
                        <a:t>操作步骤</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a:tc>
                <a:tc>
                  <a:txBody>
                    <a:bodyPr/>
                    <a:lstStyle/>
                    <a:p>
                      <a:pPr algn="l">
                        <a:spcAft>
                          <a:spcPts val="0"/>
                        </a:spcAft>
                      </a:pPr>
                      <a:r>
                        <a:rPr lang="zh-CN" sz="1600">
                          <a:effectLst/>
                        </a:rPr>
                        <a:t>预期结果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0009"/>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[18989678901]</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a:tc>
                <a:tc>
                  <a:txBody>
                    <a:bodyPr/>
                    <a:lstStyle/>
                    <a:p>
                      <a:pPr algn="l">
                        <a:spcAft>
                          <a:spcPts val="0"/>
                        </a:spcAft>
                      </a:pPr>
                      <a:r>
                        <a:rPr lang="zh-CN" sz="1600">
                          <a:effectLst/>
                        </a:rPr>
                        <a:t>登录成功</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0010"/>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[65464646465]</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a:tc>
                <a:tc>
                  <a:txBody>
                    <a:bodyPr/>
                    <a:lstStyle/>
                    <a:p>
                      <a:pPr algn="l">
                        <a:spcAft>
                          <a:spcPts val="0"/>
                        </a:spcAft>
                      </a:pPr>
                      <a:r>
                        <a:rPr lang="zh-CN" sz="1600" dirty="0">
                          <a:effectLst/>
                        </a:rPr>
                        <a:t>提示该账号不存在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0011"/>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p>
                  </a:txBody>
                  <a:tcPr/>
                </a:tc>
                <a:tc>
                  <a:txBody>
                    <a:bodyPr/>
                    <a:lstStyle/>
                    <a:p>
                      <a:pPr algn="l">
                        <a:spcAft>
                          <a:spcPts val="0"/>
                        </a:spcAft>
                      </a:pPr>
                      <a:r>
                        <a:rPr lang="zh-CN" sz="1600" dirty="0">
                          <a:effectLst/>
                        </a:rPr>
                        <a:t>提示登录账号不能为空</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0012"/>
                  </a:ext>
                </a:extLst>
              </a:tr>
            </a:tbl>
          </a:graphicData>
        </a:graphic>
      </p:graphicFrame>
      <p:sp>
        <p:nvSpPr>
          <p:cNvPr id="3" name="文本框 2"/>
          <p:cNvSpPr txBox="1"/>
          <p:nvPr/>
        </p:nvSpPr>
        <p:spPr>
          <a:xfrm>
            <a:off x="513094" y="2234231"/>
            <a:ext cx="2492990" cy="369332"/>
          </a:xfrm>
          <a:prstGeom prst="rect">
            <a:avLst/>
          </a:prstGeom>
          <a:noFill/>
        </p:spPr>
        <p:txBody>
          <a:bodyPr wrap="none" rtlCol="0">
            <a:spAutoFit/>
          </a:bodyPr>
          <a:lstStyle/>
          <a:p>
            <a:r>
              <a:rPr lang="zh-CN" altLang="en-US" b="1" dirty="0">
                <a:solidFill>
                  <a:schemeClr val="tx1">
                    <a:lumMod val="65000"/>
                    <a:lumOff val="35000"/>
                  </a:schemeClr>
                </a:solidFill>
              </a:rPr>
              <a:t>注册用户登陆测试用例</a:t>
            </a:r>
          </a:p>
        </p:txBody>
      </p:sp>
      <p:sp>
        <p:nvSpPr>
          <p:cNvPr id="4" name="文本框 3"/>
          <p:cNvSpPr txBox="1"/>
          <p:nvPr/>
        </p:nvSpPr>
        <p:spPr>
          <a:xfrm>
            <a:off x="551180" y="3049884"/>
            <a:ext cx="2162772" cy="369332"/>
          </a:xfrm>
          <a:prstGeom prst="rect">
            <a:avLst/>
          </a:prstGeom>
          <a:noFill/>
        </p:spPr>
        <p:txBody>
          <a:bodyPr wrap="none" rtlCol="0">
            <a:spAutoFit/>
          </a:bodyPr>
          <a:lstStyle/>
          <a:p>
            <a:r>
              <a:rPr lang="zh-CN" altLang="en-US" b="1" dirty="0">
                <a:solidFill>
                  <a:schemeClr val="tx1">
                    <a:lumMod val="75000"/>
                    <a:lumOff val="25000"/>
                  </a:schemeClr>
                </a:solidFill>
              </a:rPr>
              <a:t>测试用例合计</a:t>
            </a:r>
            <a:r>
              <a:rPr lang="en-US" altLang="zh-CN" b="1">
                <a:solidFill>
                  <a:schemeClr val="tx1">
                    <a:lumMod val="75000"/>
                    <a:lumOff val="25000"/>
                  </a:schemeClr>
                </a:solidFill>
              </a:rPr>
              <a:t>308</a:t>
            </a:r>
            <a:r>
              <a:rPr lang="zh-CN" altLang="en-US" b="1">
                <a:solidFill>
                  <a:schemeClr val="tx1">
                    <a:lumMod val="75000"/>
                    <a:lumOff val="25000"/>
                  </a:schemeClr>
                </a:solidFill>
              </a:rPr>
              <a:t>个</a:t>
            </a:r>
            <a:endParaRPr lang="zh-CN" altLang="en-US" b="1" dirty="0">
              <a:solidFill>
                <a:schemeClr val="tx1">
                  <a:lumMod val="75000"/>
                  <a:lumOff val="25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用户手册</a:t>
              </a:r>
            </a:p>
          </p:txBody>
        </p:sp>
      </p:grpSp>
      <p:sp>
        <p:nvSpPr>
          <p:cNvPr id="12" name="文本框 11"/>
          <p:cNvSpPr txBox="1"/>
          <p:nvPr/>
        </p:nvSpPr>
        <p:spPr>
          <a:xfrm>
            <a:off x="8158080" y="6188527"/>
            <a:ext cx="359265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用户手册</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732" y="1177324"/>
            <a:ext cx="7690536" cy="450335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内部评审记录</a:t>
              </a:r>
            </a:p>
          </p:txBody>
        </p:sp>
      </p:grpSp>
      <p:sp>
        <p:nvSpPr>
          <p:cNvPr id="12" name="文本框 11"/>
          <p:cNvSpPr txBox="1"/>
          <p:nvPr/>
        </p:nvSpPr>
        <p:spPr>
          <a:xfrm>
            <a:off x="8825345" y="6188527"/>
            <a:ext cx="290977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详情见会议记录及录音</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690" y="561340"/>
            <a:ext cx="5971067" cy="500422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t="16565" r="2952"/>
          <a:stretch>
            <a:fillRect/>
          </a:stretch>
        </p:blipFill>
        <p:spPr>
          <a:xfrm>
            <a:off x="551180" y="2092088"/>
            <a:ext cx="2871465" cy="438872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66457"/>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4.</a:t>
            </a:r>
            <a:r>
              <a:rPr lang="zh-CN" altLang="en-US" sz="4800" dirty="0">
                <a:solidFill>
                  <a:schemeClr val="bg2">
                    <a:lumMod val="50000"/>
                  </a:schemeClr>
                </a:solidFill>
                <a:latin typeface="方正姚体" panose="02010601030101010101" charset="-122"/>
                <a:ea typeface="方正姚体" panose="02010601030101010101" charset="-122"/>
              </a:rPr>
              <a:t>需求变更</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243" y="908843"/>
            <a:ext cx="8538883" cy="504031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7341" y="1020469"/>
            <a:ext cx="8457317" cy="504031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121" y="908843"/>
            <a:ext cx="8251757" cy="50403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里程碑任务提交记录</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08" y="1230416"/>
            <a:ext cx="10615584" cy="4133953"/>
          </a:xfrm>
          <a:prstGeom prst="rect">
            <a:avLst/>
          </a:prstGeom>
        </p:spPr>
      </p:pic>
      <p:sp>
        <p:nvSpPr>
          <p:cNvPr id="4" name="文本框 3"/>
          <p:cNvSpPr txBox="1"/>
          <p:nvPr/>
        </p:nvSpPr>
        <p:spPr>
          <a:xfrm>
            <a:off x="9240982" y="6165273"/>
            <a:ext cx="2678938" cy="369332"/>
          </a:xfrm>
          <a:prstGeom prst="rect">
            <a:avLst/>
          </a:prstGeom>
          <a:noFill/>
        </p:spPr>
        <p:txBody>
          <a:bodyPr wrap="none" rtlCol="0">
            <a:spAutoFit/>
          </a:bodyPr>
          <a:lstStyle/>
          <a:p>
            <a:r>
              <a:rPr lang="en-US" altLang="zh-CN" dirty="0"/>
              <a:t>——</a:t>
            </a:r>
            <a:r>
              <a:rPr lang="zh-CN" altLang="en-US" dirty="0"/>
              <a:t>详情见邮箱提交记录</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p>
          </p:txBody>
        </p:sp>
      </p:grpSp>
      <p:sp>
        <p:nvSpPr>
          <p:cNvPr id="12" name="文本框 11"/>
          <p:cNvSpPr txBox="1"/>
          <p:nvPr/>
        </p:nvSpPr>
        <p:spPr>
          <a:xfrm>
            <a:off x="7869381" y="6335761"/>
            <a:ext cx="350288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PRD2018-G03-CCB</a:t>
            </a:r>
            <a:r>
              <a:rPr lang="zh-CN" altLang="en-US" dirty="0">
                <a:solidFill>
                  <a:schemeClr val="bg2">
                    <a:lumMod val="25000"/>
                  </a:schemeClr>
                </a:solidFill>
              </a:rPr>
              <a:t>章程</a:t>
            </a:r>
          </a:p>
        </p:txBody>
      </p:sp>
      <p:graphicFrame>
        <p:nvGraphicFramePr>
          <p:cNvPr id="10" name="表格 9"/>
          <p:cNvGraphicFramePr>
            <a:graphicFrameLocks noGrp="1"/>
          </p:cNvGraphicFramePr>
          <p:nvPr/>
        </p:nvGraphicFramePr>
        <p:xfrm>
          <a:off x="1021799" y="1004998"/>
          <a:ext cx="10148401" cy="5071255"/>
        </p:xfrm>
        <a:graphic>
          <a:graphicData uri="http://schemas.openxmlformats.org/drawingml/2006/table">
            <a:tbl>
              <a:tblPr firstRow="1" firstCol="1" bandRow="1">
                <a:tableStyleId>{F5AB1C69-6EDB-4FF4-983F-18BD219EF322}</a:tableStyleId>
              </a:tblPr>
              <a:tblGrid>
                <a:gridCol w="812213">
                  <a:extLst>
                    <a:ext uri="{9D8B030D-6E8A-4147-A177-3AD203B41FA5}">
                      <a16:colId xmlns:a16="http://schemas.microsoft.com/office/drawing/2014/main" val="20000"/>
                    </a:ext>
                  </a:extLst>
                </a:gridCol>
                <a:gridCol w="1806166">
                  <a:extLst>
                    <a:ext uri="{9D8B030D-6E8A-4147-A177-3AD203B41FA5}">
                      <a16:colId xmlns:a16="http://schemas.microsoft.com/office/drawing/2014/main" val="20001"/>
                    </a:ext>
                  </a:extLst>
                </a:gridCol>
                <a:gridCol w="1334629">
                  <a:extLst>
                    <a:ext uri="{9D8B030D-6E8A-4147-A177-3AD203B41FA5}">
                      <a16:colId xmlns:a16="http://schemas.microsoft.com/office/drawing/2014/main" val="20002"/>
                    </a:ext>
                  </a:extLst>
                </a:gridCol>
                <a:gridCol w="1547938">
                  <a:extLst>
                    <a:ext uri="{9D8B030D-6E8A-4147-A177-3AD203B41FA5}">
                      <a16:colId xmlns:a16="http://schemas.microsoft.com/office/drawing/2014/main" val="20003"/>
                    </a:ext>
                  </a:extLst>
                </a:gridCol>
                <a:gridCol w="2437850">
                  <a:extLst>
                    <a:ext uri="{9D8B030D-6E8A-4147-A177-3AD203B41FA5}">
                      <a16:colId xmlns:a16="http://schemas.microsoft.com/office/drawing/2014/main" val="20004"/>
                    </a:ext>
                  </a:extLst>
                </a:gridCol>
                <a:gridCol w="2209605">
                  <a:extLst>
                    <a:ext uri="{9D8B030D-6E8A-4147-A177-3AD203B41FA5}">
                      <a16:colId xmlns:a16="http://schemas.microsoft.com/office/drawing/2014/main" val="20005"/>
                    </a:ext>
                  </a:extLst>
                </a:gridCol>
              </a:tblGrid>
              <a:tr h="336767">
                <a:tc>
                  <a:txBody>
                    <a:bodyPr/>
                    <a:lstStyle/>
                    <a:p>
                      <a:pPr algn="just">
                        <a:lnSpc>
                          <a:spcPct val="107000"/>
                        </a:lnSpc>
                        <a:spcAft>
                          <a:spcPts val="800"/>
                        </a:spcAft>
                      </a:pPr>
                      <a:r>
                        <a:rPr lang="zh-CN" sz="2200" kern="100">
                          <a:effectLst/>
                        </a:rPr>
                        <a:t>姓名</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角色</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手机号</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微信</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邮箱</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所在地</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0000"/>
                  </a:ext>
                </a:extLst>
              </a:tr>
              <a:tr h="700207">
                <a:tc>
                  <a:txBody>
                    <a:bodyPr/>
                    <a:lstStyle/>
                    <a:p>
                      <a:pPr algn="just">
                        <a:lnSpc>
                          <a:spcPct val="107000"/>
                        </a:lnSpc>
                        <a:spcAft>
                          <a:spcPts val="800"/>
                        </a:spcAft>
                      </a:pPr>
                      <a:r>
                        <a:rPr lang="zh-CN" sz="2200" kern="100">
                          <a:effectLst/>
                        </a:rPr>
                        <a:t>夏昌灏</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CCB</a:t>
                      </a:r>
                      <a:r>
                        <a:rPr lang="zh-CN" sz="2200" kern="100">
                          <a:effectLst/>
                        </a:rPr>
                        <a:t>主席</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17367073386</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xch752</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31603158@stu.zucc.edu.cn</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明德</a:t>
                      </a:r>
                      <a:r>
                        <a:rPr lang="en-US" sz="2200" kern="100">
                          <a:effectLst/>
                        </a:rPr>
                        <a:t>B3-308</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0001"/>
                  </a:ext>
                </a:extLst>
              </a:tr>
              <a:tr h="1052898">
                <a:tc>
                  <a:txBody>
                    <a:bodyPr/>
                    <a:lstStyle/>
                    <a:p>
                      <a:pPr algn="just">
                        <a:lnSpc>
                          <a:spcPct val="107000"/>
                        </a:lnSpc>
                        <a:spcAft>
                          <a:spcPts val="800"/>
                        </a:spcAft>
                      </a:pPr>
                      <a:r>
                        <a:rPr lang="zh-CN" sz="2200" kern="100">
                          <a:effectLst/>
                        </a:rPr>
                        <a:t>杨枨</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dirty="0">
                          <a:effectLst/>
                        </a:rPr>
                        <a:t>任务下达者</a:t>
                      </a:r>
                      <a:r>
                        <a:rPr lang="en-US" sz="2200" kern="100" dirty="0">
                          <a:effectLst/>
                        </a:rPr>
                        <a:t>/</a:t>
                      </a:r>
                      <a:r>
                        <a:rPr lang="zh-CN" sz="2200" kern="100" dirty="0">
                          <a:effectLst/>
                        </a:rPr>
                        <a:t>客户</a:t>
                      </a:r>
                      <a:r>
                        <a:rPr lang="en-US" sz="2200" kern="100" dirty="0">
                          <a:effectLst/>
                        </a:rPr>
                        <a:t>/</a:t>
                      </a:r>
                      <a:r>
                        <a:rPr lang="zh-CN" sz="2200" kern="100" dirty="0">
                          <a:effectLst/>
                        </a:rPr>
                        <a:t>教师用户代表</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13357102333</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HolleyYang</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yangc@zucc.edu.cn</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理四 </a:t>
                      </a:r>
                      <a:r>
                        <a:rPr lang="en-US" sz="2200" kern="100">
                          <a:effectLst/>
                        </a:rPr>
                        <a:t>504</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0002"/>
                  </a:ext>
                </a:extLst>
              </a:tr>
              <a:tr h="700207">
                <a:tc>
                  <a:txBody>
                    <a:bodyPr/>
                    <a:lstStyle/>
                    <a:p>
                      <a:pPr algn="just">
                        <a:lnSpc>
                          <a:spcPct val="107000"/>
                        </a:lnSpc>
                        <a:spcAft>
                          <a:spcPts val="800"/>
                        </a:spcAft>
                      </a:pPr>
                      <a:r>
                        <a:rPr lang="zh-CN" sz="2200" kern="100">
                          <a:effectLst/>
                        </a:rPr>
                        <a:t>侯宏仑</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任务下达者</a:t>
                      </a:r>
                      <a:r>
                        <a:rPr lang="en-US" sz="2200" kern="100">
                          <a:effectLst/>
                        </a:rPr>
                        <a:t>/</a:t>
                      </a:r>
                      <a:r>
                        <a:rPr lang="zh-CN" sz="2200" kern="100">
                          <a:effectLst/>
                        </a:rPr>
                        <a:t>客户</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13071858629</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Tuuuuuuudou</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houhl@zucc.edu.cn</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理四 </a:t>
                      </a:r>
                      <a:r>
                        <a:rPr lang="en-US" sz="2200" kern="100">
                          <a:effectLst/>
                        </a:rPr>
                        <a:t>501</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0003"/>
                  </a:ext>
                </a:extLst>
              </a:tr>
              <a:tr h="786837">
                <a:tc>
                  <a:txBody>
                    <a:bodyPr/>
                    <a:lstStyle/>
                    <a:p>
                      <a:pPr>
                        <a:lnSpc>
                          <a:spcPct val="107000"/>
                        </a:lnSpc>
                        <a:spcAft>
                          <a:spcPts val="800"/>
                        </a:spcAft>
                      </a:pPr>
                      <a:r>
                        <a:rPr lang="zh-CN" sz="2200" kern="100">
                          <a:effectLst/>
                        </a:rPr>
                        <a:t>王飞刚</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学生用户群代表</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15988139345</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steel_wfg_97</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31601408@stu.zucc.edu.cn</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弘毅</a:t>
                      </a:r>
                      <a:r>
                        <a:rPr lang="en-US" sz="2200" kern="100">
                          <a:effectLst/>
                        </a:rPr>
                        <a:t>B1-615</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0004"/>
                  </a:ext>
                </a:extLst>
              </a:tr>
              <a:tr h="786837">
                <a:tc>
                  <a:txBody>
                    <a:bodyPr/>
                    <a:lstStyle/>
                    <a:p>
                      <a:pPr>
                        <a:lnSpc>
                          <a:spcPct val="107000"/>
                        </a:lnSpc>
                        <a:spcAft>
                          <a:spcPts val="800"/>
                        </a:spcAft>
                      </a:pPr>
                      <a:r>
                        <a:rPr lang="zh-CN" sz="2200" kern="100">
                          <a:effectLst/>
                        </a:rPr>
                        <a:t>陈尚辉</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管理员用户代表</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18782934858</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csui_26</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u="sng" kern="100">
                          <a:effectLst/>
                          <a:hlinkClick r:id="rId3"/>
                        </a:rPr>
                        <a:t>287256264@qq.com</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惟学楼</a:t>
                      </a:r>
                      <a:r>
                        <a:rPr lang="en-US" sz="2200" kern="100">
                          <a:effectLst/>
                        </a:rPr>
                        <a:t>B1-103</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0005"/>
                  </a:ext>
                </a:extLst>
              </a:tr>
              <a:tr h="700207">
                <a:tc>
                  <a:txBody>
                    <a:bodyPr/>
                    <a:lstStyle/>
                    <a:p>
                      <a:pPr>
                        <a:lnSpc>
                          <a:spcPct val="107000"/>
                        </a:lnSpc>
                        <a:spcAft>
                          <a:spcPts val="800"/>
                        </a:spcAft>
                      </a:pPr>
                      <a:r>
                        <a:rPr lang="zh-CN" sz="2200" kern="100">
                          <a:effectLst/>
                        </a:rPr>
                        <a:t>冯炫霖</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游客用户代表</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13588898527</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Fxl_ninetyElight</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603859151@qq.com</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dirty="0">
                          <a:effectLst/>
                        </a:rPr>
                        <a:t>致远</a:t>
                      </a:r>
                      <a:r>
                        <a:rPr lang="en-US" sz="2200" kern="100" dirty="0">
                          <a:effectLst/>
                        </a:rPr>
                        <a:t>B2-522</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0006"/>
                  </a:ext>
                </a:extLst>
              </a:tr>
            </a:tbl>
          </a:graphicData>
        </a:graphic>
      </p:graphicFrame>
      <p:sp>
        <p:nvSpPr>
          <p:cNvPr id="2" name="文本框 1"/>
          <p:cNvSpPr txBox="1"/>
          <p:nvPr/>
        </p:nvSpPr>
        <p:spPr>
          <a:xfrm>
            <a:off x="5426585" y="590188"/>
            <a:ext cx="1338828" cy="369332"/>
          </a:xfrm>
          <a:prstGeom prst="rect">
            <a:avLst/>
          </a:prstGeom>
          <a:noFill/>
        </p:spPr>
        <p:txBody>
          <a:bodyPr wrap="none" rtlCol="0">
            <a:spAutoFit/>
          </a:bodyPr>
          <a:lstStyle/>
          <a:p>
            <a:r>
              <a:rPr lang="zh-CN" altLang="en-US" b="1" dirty="0">
                <a:solidFill>
                  <a:schemeClr val="tx1">
                    <a:lumMod val="65000"/>
                    <a:lumOff val="35000"/>
                  </a:schemeClr>
                </a:solidFill>
              </a:rPr>
              <a:t>主要干系人</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p>
          </p:txBody>
        </p:sp>
      </p:grpSp>
      <p:sp>
        <p:nvSpPr>
          <p:cNvPr id="12" name="文本框 11"/>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graphicFrame>
        <p:nvGraphicFramePr>
          <p:cNvPr id="10" name="表格 9"/>
          <p:cNvGraphicFramePr>
            <a:graphicFrameLocks noGrp="1"/>
          </p:cNvGraphicFramePr>
          <p:nvPr/>
        </p:nvGraphicFramePr>
        <p:xfrm>
          <a:off x="872267" y="1200157"/>
          <a:ext cx="10447465" cy="5211449"/>
        </p:xfrm>
        <a:graphic>
          <a:graphicData uri="http://schemas.openxmlformats.org/drawingml/2006/table">
            <a:tbl>
              <a:tblPr firstRow="1" firstCol="1" bandRow="1">
                <a:tableStyleId>{F5AB1C69-6EDB-4FF4-983F-18BD219EF322}</a:tableStyleId>
              </a:tblPr>
              <a:tblGrid>
                <a:gridCol w="1203731">
                  <a:extLst>
                    <a:ext uri="{9D8B030D-6E8A-4147-A177-3AD203B41FA5}">
                      <a16:colId xmlns:a16="http://schemas.microsoft.com/office/drawing/2014/main" val="20000"/>
                    </a:ext>
                  </a:extLst>
                </a:gridCol>
                <a:gridCol w="5646821">
                  <a:extLst>
                    <a:ext uri="{9D8B030D-6E8A-4147-A177-3AD203B41FA5}">
                      <a16:colId xmlns:a16="http://schemas.microsoft.com/office/drawing/2014/main" val="20001"/>
                    </a:ext>
                  </a:extLst>
                </a:gridCol>
                <a:gridCol w="3596913">
                  <a:extLst>
                    <a:ext uri="{9D8B030D-6E8A-4147-A177-3AD203B41FA5}">
                      <a16:colId xmlns:a16="http://schemas.microsoft.com/office/drawing/2014/main" val="20002"/>
                    </a:ext>
                  </a:extLst>
                </a:gridCol>
              </a:tblGrid>
              <a:tr h="332404">
                <a:tc>
                  <a:txBody>
                    <a:bodyPr/>
                    <a:lstStyle/>
                    <a:p>
                      <a:pPr algn="ctr">
                        <a:lnSpc>
                          <a:spcPct val="107000"/>
                        </a:lnSpc>
                        <a:spcAft>
                          <a:spcPts val="800"/>
                        </a:spcAft>
                      </a:pPr>
                      <a:r>
                        <a:rPr lang="zh-CN" sz="2200" kern="100">
                          <a:effectLst/>
                        </a:rPr>
                        <a:t>角色</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描述和职责</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人员</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0000"/>
                  </a:ext>
                </a:extLst>
              </a:tr>
              <a:tr h="1039363">
                <a:tc>
                  <a:txBody>
                    <a:bodyPr/>
                    <a:lstStyle/>
                    <a:p>
                      <a:pPr>
                        <a:lnSpc>
                          <a:spcPct val="107000"/>
                        </a:lnSpc>
                        <a:spcAft>
                          <a:spcPts val="800"/>
                        </a:spcAft>
                      </a:pPr>
                      <a:r>
                        <a:rPr lang="zh-CN" sz="2200" kern="100">
                          <a:effectLst/>
                        </a:rPr>
                        <a:t>变更控制委员会主席 </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变更控制委员会主席，如果变更控制委员会未能达成一致，主席通常有最终决定权；针对每个变更请求确定评估人和修改人</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0001"/>
                  </a:ext>
                </a:extLst>
              </a:tr>
              <a:tr h="1039363">
                <a:tc>
                  <a:txBody>
                    <a:bodyPr/>
                    <a:lstStyle/>
                    <a:p>
                      <a:pPr>
                        <a:lnSpc>
                          <a:spcPct val="107000"/>
                        </a:lnSpc>
                        <a:spcAft>
                          <a:spcPts val="800"/>
                        </a:spcAft>
                      </a:pPr>
                      <a:r>
                        <a:rPr lang="zh-CN" sz="2200" kern="100">
                          <a:effectLst/>
                        </a:rPr>
                        <a:t>变更控制委员会</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变更控制委员会针对某一具体项目决定是批准还是驳回提出的变更</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夏昌灏、沈启航、叶柏成、杨以恒、徐哲远、骆佳俊</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0002"/>
                  </a:ext>
                </a:extLst>
              </a:tr>
              <a:tr h="332404">
                <a:tc>
                  <a:txBody>
                    <a:bodyPr/>
                    <a:lstStyle/>
                    <a:p>
                      <a:pPr>
                        <a:lnSpc>
                          <a:spcPct val="107000"/>
                        </a:lnSpc>
                        <a:spcAft>
                          <a:spcPts val="800"/>
                        </a:spcAft>
                      </a:pPr>
                      <a:r>
                        <a:rPr lang="zh-CN" sz="2200" kern="100">
                          <a:effectLst/>
                        </a:rPr>
                        <a:t>评估者</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受</a:t>
                      </a:r>
                      <a:r>
                        <a:rPr lang="en-US" sz="2200" kern="100">
                          <a:effectLst/>
                        </a:rPr>
                        <a:t>CCB</a:t>
                      </a:r>
                      <a:r>
                        <a:rPr lang="zh-CN" sz="2200" kern="100">
                          <a:effectLst/>
                        </a:rPr>
                        <a:t>主席要求负责完成变更影响分析的人</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0003"/>
                  </a:ext>
                </a:extLst>
              </a:tr>
              <a:tr h="685884">
                <a:tc>
                  <a:txBody>
                    <a:bodyPr/>
                    <a:lstStyle/>
                    <a:p>
                      <a:pPr>
                        <a:lnSpc>
                          <a:spcPct val="107000"/>
                        </a:lnSpc>
                        <a:spcAft>
                          <a:spcPts val="800"/>
                        </a:spcAft>
                      </a:pPr>
                      <a:r>
                        <a:rPr lang="zh-CN" sz="2200" kern="100">
                          <a:effectLst/>
                        </a:rPr>
                        <a:t>修改者</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针对批准的变更请求，负责完成产品修改的人</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沈启航、叶柏成、杨以恒、徐哲远、骆佳俊</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0004"/>
                  </a:ext>
                </a:extLst>
              </a:tr>
              <a:tr h="332404">
                <a:tc>
                  <a:txBody>
                    <a:bodyPr/>
                    <a:lstStyle/>
                    <a:p>
                      <a:pPr>
                        <a:lnSpc>
                          <a:spcPct val="107000"/>
                        </a:lnSpc>
                        <a:spcAft>
                          <a:spcPts val="800"/>
                        </a:spcAft>
                      </a:pPr>
                      <a:r>
                        <a:rPr lang="zh-CN" sz="2200" kern="100">
                          <a:effectLst/>
                        </a:rPr>
                        <a:t>提交者</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提交新变更请求的人</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客户、各用户代表</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0005"/>
                  </a:ext>
                </a:extLst>
              </a:tr>
              <a:tr h="685884">
                <a:tc>
                  <a:txBody>
                    <a:bodyPr/>
                    <a:lstStyle/>
                    <a:p>
                      <a:pPr>
                        <a:lnSpc>
                          <a:spcPct val="107000"/>
                        </a:lnSpc>
                        <a:spcAft>
                          <a:spcPts val="800"/>
                        </a:spcAft>
                      </a:pPr>
                      <a:r>
                        <a:rPr lang="zh-CN" sz="2200" kern="100">
                          <a:effectLst/>
                        </a:rPr>
                        <a:t>请求接收者</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最初接收新提交变更请求的人</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0006"/>
                  </a:ext>
                </a:extLst>
              </a:tr>
              <a:tr h="685884">
                <a:tc>
                  <a:txBody>
                    <a:bodyPr/>
                    <a:lstStyle/>
                    <a:p>
                      <a:pPr>
                        <a:lnSpc>
                          <a:spcPct val="107000"/>
                        </a:lnSpc>
                        <a:spcAft>
                          <a:spcPts val="800"/>
                        </a:spcAft>
                      </a:pPr>
                      <a:r>
                        <a:rPr lang="zh-CN" sz="2200" kern="100">
                          <a:effectLst/>
                        </a:rPr>
                        <a:t>验证者</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验证变更是否已正确实现的人</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夏昌灏、沈启航、叶柏成、杨以恒、徐哲远、骆佳俊</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0007"/>
                  </a:ext>
                </a:extLst>
              </a:tr>
            </a:tbl>
          </a:graphicData>
        </a:graphic>
      </p:graphicFrame>
      <p:sp>
        <p:nvSpPr>
          <p:cNvPr id="2" name="文本框 1"/>
          <p:cNvSpPr txBox="1"/>
          <p:nvPr/>
        </p:nvSpPr>
        <p:spPr>
          <a:xfrm>
            <a:off x="5487500" y="654325"/>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职权描述</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变更申请报告</a:t>
              </a:r>
            </a:p>
          </p:txBody>
        </p:sp>
      </p:grpSp>
      <p:sp>
        <p:nvSpPr>
          <p:cNvPr id="12" name="文本框 11"/>
          <p:cNvSpPr txBox="1"/>
          <p:nvPr/>
        </p:nvSpPr>
        <p:spPr>
          <a:xfrm>
            <a:off x="8612775" y="6389104"/>
            <a:ext cx="358623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PRD-G03-</a:t>
            </a:r>
            <a:r>
              <a:rPr lang="zh-CN" altLang="en-US" dirty="0">
                <a:solidFill>
                  <a:schemeClr val="bg2">
                    <a:lumMod val="25000"/>
                  </a:schemeClr>
                </a:solidFill>
              </a:rPr>
              <a:t>需求变更报告</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500" y="831452"/>
            <a:ext cx="6166999" cy="565635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变更影响分析</a:t>
              </a:r>
            </a:p>
          </p:txBody>
        </p:sp>
      </p:grpSp>
      <p:sp>
        <p:nvSpPr>
          <p:cNvPr id="12" name="文本框 11"/>
          <p:cNvSpPr txBox="1"/>
          <p:nvPr/>
        </p:nvSpPr>
        <p:spPr>
          <a:xfrm>
            <a:off x="7800108" y="639299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需求变更影响</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847" y="465007"/>
            <a:ext cx="5546305" cy="592798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影响矩阵</a:t>
              </a:r>
            </a:p>
          </p:txBody>
        </p:sp>
      </p:grpSp>
      <p:pic>
        <p:nvPicPr>
          <p:cNvPr id="10" name="图片 9" descr="C:\Users\ybc\AppData\Local\Temp\1547181326(1).png"/>
          <p:cNvPicPr/>
          <p:nvPr/>
        </p:nvPicPr>
        <p:blipFill>
          <a:blip r:embed="rId3" cstate="print">
            <a:extLst>
              <a:ext uri="{28A0092B-C50C-407E-A947-70E740481C1C}">
                <a14:useLocalDpi xmlns:a14="http://schemas.microsoft.com/office/drawing/2010/main" val="0"/>
              </a:ext>
            </a:extLst>
          </a:blip>
          <a:srcRect/>
          <a:stretch>
            <a:fillRect/>
          </a:stretch>
        </p:blipFill>
        <p:spPr>
          <a:xfrm>
            <a:off x="1210304" y="1713322"/>
            <a:ext cx="9771391" cy="33222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p>
          </p:txBody>
        </p:sp>
      </p:gr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962" y="1046801"/>
            <a:ext cx="7048076" cy="476439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p>
          </p:txBody>
        </p:sp>
      </p:gr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59" y="1533425"/>
            <a:ext cx="7304281" cy="37911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影响的系统元素</a:t>
              </a:r>
            </a:p>
          </p:txBody>
        </p:sp>
      </p:gr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04" y="587446"/>
            <a:ext cx="6338392" cy="56831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023" y="917532"/>
            <a:ext cx="9132734" cy="5309687"/>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5" y="1029200"/>
            <a:ext cx="9201150" cy="508635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2575" y="747175"/>
            <a:ext cx="9086850" cy="57531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712" y="552950"/>
            <a:ext cx="9172575" cy="6038850"/>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861" y="352425"/>
            <a:ext cx="9058275" cy="6153150"/>
          </a:xfrm>
          <a:prstGeom prst="rect">
            <a:avLst/>
          </a:prstGeom>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3998" y="353327"/>
            <a:ext cx="9144000" cy="6162675"/>
          </a:xfrm>
          <a:prstGeom prst="rect">
            <a:avLst/>
          </a:prstGeom>
        </p:spPr>
      </p:pic>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43007" y="490276"/>
            <a:ext cx="9115425" cy="6019800"/>
          </a:xfrm>
          <a:prstGeom prst="rect">
            <a:avLst/>
          </a:prstGeom>
        </p:spPr>
      </p:pic>
      <p:pic>
        <p:nvPicPr>
          <p:cNvPr id="18" name="图片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0187" y="342900"/>
            <a:ext cx="9191625" cy="6172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733425"/>
            <a:ext cx="3486150" cy="539115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37" y="866889"/>
            <a:ext cx="2895600" cy="506730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487" y="895350"/>
            <a:ext cx="2867025" cy="50673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871537"/>
            <a:ext cx="3048000" cy="5114925"/>
          </a:xfrm>
          <a:prstGeom prst="rect">
            <a:avLst/>
          </a:prstGeom>
        </p:spPr>
      </p:pic>
      <p:pic>
        <p:nvPicPr>
          <p:cNvPr id="7" name="图片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2487" y="900112"/>
            <a:ext cx="2867025" cy="5057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项目章程</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462" y="33061"/>
            <a:ext cx="5649076" cy="6791877"/>
          </a:xfrm>
          <a:prstGeom prst="rect">
            <a:avLst/>
          </a:prstGeom>
        </p:spPr>
      </p:pic>
      <p:sp>
        <p:nvSpPr>
          <p:cNvPr id="11" name="文本框 10"/>
          <p:cNvSpPr txBox="1"/>
          <p:nvPr/>
        </p:nvSpPr>
        <p:spPr>
          <a:xfrm>
            <a:off x="9240982" y="6165273"/>
            <a:ext cx="2217274" cy="369332"/>
          </a:xfrm>
          <a:prstGeom prst="rect">
            <a:avLst/>
          </a:prstGeom>
          <a:noFill/>
        </p:spPr>
        <p:txBody>
          <a:bodyPr wrap="none" rtlCol="0">
            <a:spAutoFit/>
          </a:bodyPr>
          <a:lstStyle/>
          <a:p>
            <a:r>
              <a:rPr lang="en-US" altLang="zh-CN" dirty="0"/>
              <a:t>——</a:t>
            </a:r>
            <a:r>
              <a:rPr lang="zh-CN" altLang="en-US" dirty="0"/>
              <a:t>详情见项目章程</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5.</a:t>
            </a:r>
            <a:r>
              <a:rPr lang="zh-CN" altLang="en-US" sz="4800" dirty="0">
                <a:solidFill>
                  <a:schemeClr val="bg2">
                    <a:lumMod val="50000"/>
                  </a:schemeClr>
                </a:solidFill>
                <a:latin typeface="方正姚体" panose="02010601030101010101" charset="-122"/>
                <a:ea typeface="方正姚体" panose="02010601030101010101" charset="-122"/>
              </a:rPr>
              <a:t>未来计划</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未来计划甘特图</a:t>
              </a:r>
            </a:p>
          </p:txBody>
        </p:sp>
      </p:grpSp>
      <p:sp>
        <p:nvSpPr>
          <p:cNvPr id="12" name="文本框 11"/>
          <p:cNvSpPr txBox="1"/>
          <p:nvPr/>
        </p:nvSpPr>
        <p:spPr>
          <a:xfrm>
            <a:off x="7992753" y="6188527"/>
            <a:ext cx="336181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甘特图</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62" y="866624"/>
            <a:ext cx="10283075" cy="532190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系统设计与实现计划</a:t>
              </a:r>
            </a:p>
          </p:txBody>
        </p:sp>
      </p:grpSp>
      <p:sp>
        <p:nvSpPr>
          <p:cNvPr id="12" name="文本框 11"/>
          <p:cNvSpPr txBox="1"/>
          <p:nvPr/>
        </p:nvSpPr>
        <p:spPr>
          <a:xfrm>
            <a:off x="7272317" y="6188527"/>
            <a:ext cx="479810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系统设计与实现计划</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219" y="668985"/>
            <a:ext cx="5289561" cy="551954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部署计划</a:t>
              </a:r>
            </a:p>
          </p:txBody>
        </p:sp>
      </p:grpSp>
      <p:sp>
        <p:nvSpPr>
          <p:cNvPr id="12" name="文本框 11"/>
          <p:cNvSpPr txBox="1"/>
          <p:nvPr/>
        </p:nvSpPr>
        <p:spPr>
          <a:xfrm>
            <a:off x="7992753" y="6188527"/>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安装部署计划</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026" y="704924"/>
            <a:ext cx="5737947" cy="544815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测试计划</a:t>
              </a:r>
            </a:p>
          </p:txBody>
        </p:sp>
      </p:grpSp>
      <p:sp>
        <p:nvSpPr>
          <p:cNvPr id="12" name="文本框 11"/>
          <p:cNvSpPr txBox="1"/>
          <p:nvPr/>
        </p:nvSpPr>
        <p:spPr>
          <a:xfrm>
            <a:off x="7272317" y="6188527"/>
            <a:ext cx="36583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测试计划</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794" y="561975"/>
            <a:ext cx="5158411" cy="556424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培训计划</a:t>
              </a:r>
            </a:p>
          </p:txBody>
        </p:sp>
      </p:grpSp>
      <p:sp>
        <p:nvSpPr>
          <p:cNvPr id="12" name="文本框 11"/>
          <p:cNvSpPr txBox="1"/>
          <p:nvPr/>
        </p:nvSpPr>
        <p:spPr>
          <a:xfrm>
            <a:off x="7965044" y="6202381"/>
            <a:ext cx="357181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培训计划</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507" y="746760"/>
            <a:ext cx="5420985" cy="555258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6.</a:t>
            </a:r>
            <a:r>
              <a:rPr lang="zh-CN" altLang="en-US" sz="4800" dirty="0">
                <a:solidFill>
                  <a:schemeClr val="bg2">
                    <a:lumMod val="50000"/>
                  </a:schemeClr>
                </a:solidFill>
                <a:latin typeface="方正姚体" panose="02010601030101010101" charset="-122"/>
                <a:ea typeface="方正姚体" panose="02010601030101010101" charset="-122"/>
              </a:rPr>
              <a:t>项目总结</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项目总计报告</a:t>
              </a:r>
            </a:p>
          </p:txBody>
        </p:sp>
      </p:grpSp>
      <p:sp>
        <p:nvSpPr>
          <p:cNvPr id="12" name="文本框 11"/>
          <p:cNvSpPr txBox="1"/>
          <p:nvPr/>
        </p:nvSpPr>
        <p:spPr>
          <a:xfrm>
            <a:off x="8137685" y="617804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项目总结报告</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473" y="824531"/>
            <a:ext cx="6341053" cy="535351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350895" cy="6671310"/>
            <a:chOff x="-84" y="-4188"/>
            <a:chExt cx="5277"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4325"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项目过程中的问题及分析</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574" y="2138878"/>
            <a:ext cx="9030851" cy="258024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350895" cy="6671310"/>
            <a:chOff x="-84" y="-4188"/>
            <a:chExt cx="5277"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4325"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项目过程总结的经验</a:t>
              </a: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105" y="928931"/>
            <a:ext cx="7107789" cy="50001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需求项目计划</a:t>
              </a:r>
            </a:p>
          </p:txBody>
        </p:sp>
      </p:grpSp>
      <p:sp>
        <p:nvSpPr>
          <p:cNvPr id="2" name="矩形 1"/>
          <p:cNvSpPr/>
          <p:nvPr/>
        </p:nvSpPr>
        <p:spPr>
          <a:xfrm>
            <a:off x="3522218" y="5912584"/>
            <a:ext cx="5147563" cy="369332"/>
          </a:xfrm>
          <a:prstGeom prst="rect">
            <a:avLst/>
          </a:prstGeom>
        </p:spPr>
        <p:txBody>
          <a:bodyPr wrap="none">
            <a:spAutoFit/>
          </a:bodyPr>
          <a:lstStyle/>
          <a:p>
            <a:r>
              <a:rPr lang="zh-CN" altLang="en-US" b="1" kern="100" dirty="0">
                <a:solidFill>
                  <a:schemeClr val="tx1">
                    <a:lumMod val="65000"/>
                    <a:lumOff val="35000"/>
                  </a:schemeClr>
                </a:solidFill>
                <a:latin typeface="宋体" panose="02010600030101010101" pitchFamily="2" charset="-122"/>
                <a:cs typeface="Times New Roman" panose="02020603050405020304" pitchFamily="18" charset="0"/>
              </a:rPr>
              <a:t>模板参考</a:t>
            </a:r>
            <a:r>
              <a:rPr lang="en-US" altLang="zh-CN" b="1" kern="100" dirty="0">
                <a:solidFill>
                  <a:schemeClr val="tx1">
                    <a:lumMod val="65000"/>
                    <a:lumOff val="35000"/>
                  </a:schemeClr>
                </a:solidFill>
                <a:latin typeface="宋体" panose="02010600030101010101" pitchFamily="2" charset="-122"/>
                <a:cs typeface="Times New Roman" panose="02020603050405020304" pitchFamily="18" charset="0"/>
              </a:rPr>
              <a:t>ISO9001</a:t>
            </a:r>
            <a:r>
              <a:rPr lang="zh-CN" altLang="zh-CN" b="1" kern="100" dirty="0">
                <a:solidFill>
                  <a:schemeClr val="tx1">
                    <a:lumMod val="65000"/>
                    <a:lumOff val="35000"/>
                  </a:schemeClr>
                </a:solidFill>
                <a:cs typeface="Times New Roman" panose="02020603050405020304" pitchFamily="18" charset="0"/>
              </a:rPr>
              <a:t>标准文档模板《项目开发计划》</a:t>
            </a:r>
            <a:endParaRPr lang="zh-CN" altLang="en-US" b="1" dirty="0">
              <a:solidFill>
                <a:schemeClr val="tx1">
                  <a:lumMod val="65000"/>
                  <a:lumOff val="35000"/>
                </a:schemeClr>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509" y="2123144"/>
            <a:ext cx="5966980" cy="3211320"/>
          </a:xfrm>
          <a:prstGeom prst="rect">
            <a:avLst/>
          </a:prstGeom>
        </p:spPr>
      </p:pic>
      <p:sp>
        <p:nvSpPr>
          <p:cNvPr id="6" name="文本框 5"/>
          <p:cNvSpPr txBox="1"/>
          <p:nvPr/>
        </p:nvSpPr>
        <p:spPr>
          <a:xfrm>
            <a:off x="1778243" y="1386434"/>
            <a:ext cx="2954655" cy="369332"/>
          </a:xfrm>
          <a:prstGeom prst="rect">
            <a:avLst/>
          </a:prstGeom>
          <a:noFill/>
        </p:spPr>
        <p:txBody>
          <a:bodyPr wrap="none" rtlCol="0">
            <a:spAutoFit/>
          </a:bodyPr>
          <a:lstStyle/>
          <a:p>
            <a:r>
              <a:rPr lang="zh-CN" altLang="en-US" b="1" dirty="0">
                <a:solidFill>
                  <a:schemeClr val="tx1">
                    <a:lumMod val="65000"/>
                    <a:lumOff val="35000"/>
                  </a:schemeClr>
                </a:solidFill>
              </a:rPr>
              <a:t>需求工程项目计划相关材料</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p>
          </p:txBody>
        </p:sp>
      </p:gr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74" y="1027674"/>
            <a:ext cx="7104652" cy="480265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19" y="2065828"/>
            <a:ext cx="8504361" cy="265875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雷达图</a:t>
              </a:r>
            </a:p>
          </p:txBody>
        </p:sp>
      </p:grpSp>
      <p:graphicFrame>
        <p:nvGraphicFramePr>
          <p:cNvPr id="15" name="图表 14"/>
          <p:cNvGraphicFramePr/>
          <p:nvPr/>
        </p:nvGraphicFramePr>
        <p:xfrm>
          <a:off x="2012155" y="1275526"/>
          <a:ext cx="2723129" cy="2360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图表 15"/>
          <p:cNvGraphicFramePr/>
          <p:nvPr/>
        </p:nvGraphicFramePr>
        <p:xfrm>
          <a:off x="4735287" y="1285729"/>
          <a:ext cx="2721425" cy="23540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图表 16"/>
          <p:cNvGraphicFramePr/>
          <p:nvPr/>
        </p:nvGraphicFramePr>
        <p:xfrm>
          <a:off x="7468617" y="1279097"/>
          <a:ext cx="2709524" cy="2360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图表 17"/>
          <p:cNvGraphicFramePr/>
          <p:nvPr/>
        </p:nvGraphicFramePr>
        <p:xfrm>
          <a:off x="3384774" y="3643341"/>
          <a:ext cx="2711224" cy="23997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图表 18"/>
          <p:cNvGraphicFramePr/>
          <p:nvPr/>
        </p:nvGraphicFramePr>
        <p:xfrm>
          <a:off x="6095998" y="3643338"/>
          <a:ext cx="2721429" cy="239979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Team Building</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517" y="561340"/>
            <a:ext cx="4209772" cy="5611259"/>
          </a:xfrm>
          <a:prstGeom prst="rect">
            <a:avLst/>
          </a:prstGeom>
        </p:spPr>
      </p:pic>
      <p:sp>
        <p:nvSpPr>
          <p:cNvPr id="2" name="文本框 1"/>
          <p:cNvSpPr txBox="1"/>
          <p:nvPr/>
        </p:nvSpPr>
        <p:spPr>
          <a:xfrm>
            <a:off x="1778243" y="2766804"/>
            <a:ext cx="3027277" cy="1200329"/>
          </a:xfrm>
          <a:prstGeom prst="rect">
            <a:avLst/>
          </a:prstGeom>
          <a:noFill/>
        </p:spPr>
        <p:txBody>
          <a:bodyPr wrap="square" rtlCol="0">
            <a:spAutoFit/>
          </a:bodyPr>
          <a:lstStyle/>
          <a:p>
            <a:r>
              <a:rPr lang="zh-CN" altLang="en-US" b="1" dirty="0">
                <a:solidFill>
                  <a:schemeClr val="tx1">
                    <a:lumMod val="75000"/>
                    <a:lumOff val="25000"/>
                  </a:schemeClr>
                </a:solidFill>
              </a:rPr>
              <a:t>目的：</a:t>
            </a:r>
            <a:r>
              <a:rPr lang="en-US" altLang="zh-CN" b="1" dirty="0">
                <a:solidFill>
                  <a:schemeClr val="tx1">
                    <a:lumMod val="75000"/>
                    <a:lumOff val="25000"/>
                  </a:schemeClr>
                </a:solidFill>
              </a:rPr>
              <a:t>	</a:t>
            </a:r>
          </a:p>
          <a:p>
            <a:r>
              <a:rPr lang="en-US" altLang="zh-CN" b="1" dirty="0">
                <a:solidFill>
                  <a:schemeClr val="tx1">
                    <a:lumMod val="75000"/>
                    <a:lumOff val="25000"/>
                  </a:schemeClr>
                </a:solidFill>
              </a:rPr>
              <a:t>         </a:t>
            </a:r>
            <a:r>
              <a:rPr lang="zh-CN" altLang="en-US" b="1" dirty="0">
                <a:solidFill>
                  <a:schemeClr val="tx1">
                    <a:lumMod val="75000"/>
                    <a:lumOff val="25000"/>
                  </a:schemeClr>
                </a:solidFill>
              </a:rPr>
              <a:t>确认管理员功能点、促进组员之间沟通交流。</a:t>
            </a:r>
            <a:endParaRPr lang="en-US" altLang="zh-CN" b="1" dirty="0">
              <a:solidFill>
                <a:schemeClr val="tx1">
                  <a:lumMod val="75000"/>
                  <a:lumOff val="25000"/>
                </a:schemeClr>
              </a:solidFill>
            </a:endParaRPr>
          </a:p>
          <a:p>
            <a:r>
              <a:rPr lang="zh-CN" altLang="en-US" b="1" dirty="0">
                <a:solidFill>
                  <a:schemeClr val="tx1">
                    <a:lumMod val="75000"/>
                    <a:lumOff val="25000"/>
                  </a:schemeClr>
                </a:solidFill>
              </a:rPr>
              <a:t>方式：聚餐</a:t>
            </a:r>
            <a:endParaRPr lang="en-US" altLang="zh-CN" b="1" dirty="0">
              <a:solidFill>
                <a:schemeClr val="tx1">
                  <a:lumMod val="75000"/>
                  <a:lumOff val="25000"/>
                </a:scheme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移动课堂助理</a:t>
              </a:r>
            </a:p>
          </p:txBody>
        </p:sp>
      </p:grpSp>
      <p:pic>
        <p:nvPicPr>
          <p:cNvPr id="2" name="图片 1"/>
          <p:cNvPicPr>
            <a:picLocks noChangeAspect="1"/>
          </p:cNvPicPr>
          <p:nvPr/>
        </p:nvPicPr>
        <p:blipFill>
          <a:blip r:embed="rId3"/>
          <a:stretch>
            <a:fillRect/>
          </a:stretch>
        </p:blipFill>
        <p:spPr>
          <a:xfrm>
            <a:off x="2391198" y="1349444"/>
            <a:ext cx="7409604" cy="523642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2700" y="3928110"/>
            <a:ext cx="12181840" cy="2939415"/>
            <a:chOff x="20" y="5946"/>
            <a:chExt cx="19184" cy="4852"/>
          </a:xfrm>
        </p:grpSpPr>
        <p:pic>
          <p:nvPicPr>
            <p:cNvPr id="3" name="图片 2" descr="400083054"/>
            <p:cNvPicPr>
              <a:picLocks noChangeAspect="1"/>
            </p:cNvPicPr>
            <p:nvPr/>
          </p:nvPicPr>
          <p:blipFill>
            <a:blip r:embed="rId3"/>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638425" y="2563378"/>
            <a:ext cx="7227570" cy="900246"/>
          </a:xfrm>
          <a:prstGeom prst="rect">
            <a:avLst/>
          </a:prstGeom>
          <a:noFill/>
        </p:spPr>
        <p:txBody>
          <a:bodyPr wrap="square" lIns="68580" tIns="34290" rIns="68580" bIns="34290" rtlCol="0">
            <a:spAutoFit/>
          </a:bodyPr>
          <a:lstStyle/>
          <a:p>
            <a:pPr algn="ctr"/>
            <a:r>
              <a:rPr lang="en-US" sz="5400" dirty="0">
                <a:solidFill>
                  <a:schemeClr val="bg2">
                    <a:lumMod val="50000"/>
                  </a:schemeClr>
                </a:solidFill>
                <a:latin typeface="微软雅黑" panose="020B0503020204020204" charset="-122"/>
                <a:ea typeface="微软雅黑" panose="020B0503020204020204" charset="-122"/>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448" y="681092"/>
            <a:ext cx="3365552" cy="579622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11" y="1962470"/>
            <a:ext cx="7858125" cy="4514850"/>
          </a:xfrm>
          <a:prstGeom prst="rect">
            <a:avLst/>
          </a:prstGeom>
        </p:spPr>
      </p:pic>
      <p:sp>
        <p:nvSpPr>
          <p:cNvPr id="9" name="文本框 8"/>
          <p:cNvSpPr txBox="1"/>
          <p:nvPr/>
        </p:nvSpPr>
        <p:spPr>
          <a:xfrm>
            <a:off x="3358319" y="1160602"/>
            <a:ext cx="2507418" cy="400110"/>
          </a:xfrm>
          <a:prstGeom prst="rect">
            <a:avLst/>
          </a:prstGeom>
          <a:noFill/>
        </p:spPr>
        <p:txBody>
          <a:bodyPr wrap="none" rtlCol="0">
            <a:spAutoFit/>
          </a:bodyPr>
          <a:lstStyle/>
          <a:p>
            <a:r>
              <a:rPr lang="zh-CN" altLang="en-US" sz="2000" b="1" dirty="0">
                <a:solidFill>
                  <a:schemeClr val="tx1">
                    <a:lumMod val="65000"/>
                    <a:lumOff val="35000"/>
                  </a:schemeClr>
                </a:solidFill>
              </a:rPr>
              <a:t>会议记录及录音概览</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会议记录样例</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05" y="943619"/>
            <a:ext cx="11553825" cy="572452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1647</Words>
  <Application>Microsoft Office PowerPoint</Application>
  <PresentationFormat>宽屏</PresentationFormat>
  <Paragraphs>350</Paragraphs>
  <Slides>75</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75</vt:i4>
      </vt:variant>
    </vt:vector>
  </HeadingPairs>
  <TitlesOfParts>
    <vt:vector size="85" baseType="lpstr">
      <vt:lpstr>Microsoft JhengHei</vt:lpstr>
      <vt:lpstr>方正姚体</vt:lpstr>
      <vt:lpstr>宋体</vt:lpstr>
      <vt:lpstr>微软雅黑</vt:lpstr>
      <vt:lpstr>幼圆</vt:lpstr>
      <vt:lpstr>Arial</vt:lpstr>
      <vt:lpstr>BrowalliaUPC</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hongshao</dc:creator>
  <cp:lastModifiedBy>柏成 叶</cp:lastModifiedBy>
  <cp:revision>128</cp:revision>
  <dcterms:created xsi:type="dcterms:W3CDTF">2017-10-07T02:16:00Z</dcterms:created>
  <dcterms:modified xsi:type="dcterms:W3CDTF">2019-01-16T03:17:53Z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